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Blinker" panose="02000000000000000000" pitchFamily="2" charset="0"/>
      <p:regular r:id="rId18"/>
    </p:embeddedFont>
    <p:embeddedFont>
      <p:font typeface="Calibri" panose="020F0502020204030204" pitchFamily="34" charset="0"/>
      <p:regular r:id="rId19"/>
      <p:bold r:id="rId20"/>
      <p:italic r:id="rId21"/>
      <p:boldItalic r:id="rId22"/>
    </p:embeddedFont>
    <p:embeddedFont>
      <p:font typeface="Canva Sans Bold" panose="020B0803030501040103" pitchFamily="34" charset="0"/>
      <p:regular r:id="rId23"/>
      <p:bold r:id="rId24"/>
    </p:embeddedFont>
    <p:embeddedFont>
      <p:font typeface="League Spartan" pitchFamily="2" charset="77"/>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5" autoAdjust="0"/>
  </p:normalViewPr>
  <p:slideViewPr>
    <p:cSldViewPr>
      <p:cViewPr varScale="1">
        <p:scale>
          <a:sx n="68" d="100"/>
          <a:sy n="68" d="100"/>
        </p:scale>
        <p:origin x="100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28.06.2023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the introduction. name is Mariko izumi, I currently serve as the chair of the career center directors' group at the university system of Georgia.  </a:t>
            </a:r>
          </a:p>
          <a:p>
            <a:endParaRPr lang="en-US"/>
          </a:p>
          <a:p>
            <a:r>
              <a:rPr lang="en-US"/>
              <a:t>We have colleagues from USC career centers in the aduience today.  If you are here, please raise your hand.  Lauren is the incoming chair of the CACE group for the next year. </a:t>
            </a:r>
          </a:p>
          <a:p>
            <a:endParaRPr lang="en-US"/>
          </a:p>
          <a:p>
            <a:r>
              <a:rPr lang="en-US"/>
              <a:t>As career center, we work with employers to create opportuniteis for internship and jobs for students. We work with students to prepare them for the workforce by providing a wide range of services, such as reviewing resume and preparting them for interviews, to coaching them on professionalism to reflecting on how academic contents relate to the future careers.  </a:t>
            </a:r>
          </a:p>
          <a:p>
            <a:r>
              <a:rPr lang="en-US"/>
              <a:t>We also work with faculty, who  play a critical role in providing the knowledge and skills necessary for these students to be successful in their future careers. As a faculty myself, understanding what industries are looking for in the new college graduates is critical, and the folks from the career enter have been helpful in understanding about the future of workplace.  </a:t>
            </a:r>
          </a:p>
          <a:p>
            <a:endParaRPr lang="en-US"/>
          </a:p>
          <a:p>
            <a:r>
              <a:rPr lang="en-US"/>
              <a:t>Career Center is a critical window for recruiting students for the workforce needs.  Many employers often contact HR about job opportunities, but within universtieies, HR for the employees of the university or peole who want to work for the universities. Career center is the office that handles the opportunities for students.  </a:t>
            </a:r>
          </a:p>
          <a:p>
            <a:endParaRPr lang="en-US"/>
          </a:p>
          <a:p>
            <a:r>
              <a:rPr lang="en-US"/>
              <a:t>Nexus Degree</a:t>
            </a:r>
          </a:p>
          <a:p>
            <a:r>
              <a:rPr lang="en-US"/>
              <a:t>A new academic credential for high demand career areas </a:t>
            </a:r>
          </a:p>
          <a:p>
            <a:r>
              <a:rPr lang="en-US"/>
              <a:t>IT, Cybersecurity, Film Production, Health Informatics, FinTech, Logistics/ Chan Management, etc.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the introduction. name is Mariko izumi, I currently serve as the chair of the career center directors' group at the university system of Georgia.  </a:t>
            </a:r>
          </a:p>
          <a:p>
            <a:endParaRPr lang="en-US"/>
          </a:p>
          <a:p>
            <a:r>
              <a:rPr lang="en-US"/>
              <a:t>We have colleagues from USC career centers in the aduience today.  If you are here, please raise your hand.  Lauren is the incoming chair of the CACE group for the next year. </a:t>
            </a:r>
          </a:p>
          <a:p>
            <a:endParaRPr lang="en-US"/>
          </a:p>
          <a:p>
            <a:r>
              <a:rPr lang="en-US"/>
              <a:t>As career center, we work with employers to create opportuniteis for internship and jobs for students. We work with students to prepare them for the workforce by providing a wide range of services, such as reviewing resume and preparting them for interviews, to coaching them on professionalism to reflecting on how academic contents relate to the future careers.  </a:t>
            </a:r>
          </a:p>
          <a:p>
            <a:r>
              <a:rPr lang="en-US"/>
              <a:t>We also work with faculty, who  play a critical role in providing the knowledge and skills necessary for these students to be successful in their future careers. As a faculty myself, understanding what industries are looking for in the new college graduates is critical, and the folks from the career enter have been helpful in understanding about the future of workplace.  </a:t>
            </a:r>
          </a:p>
          <a:p>
            <a:endParaRPr lang="en-US"/>
          </a:p>
          <a:p>
            <a:r>
              <a:rPr lang="en-US"/>
              <a:t>Career Center is a critical window for recruiting students for the workforce needs.  Many employers often contact HR about job opportunities, but within universtieies, HR for the employees of the university or peole who want to work for the universities. Career center is the office that handles the opportunities for students.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hyperlink" Target="https://info.parkerdewey.com/columbusstate"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info.parkerdewey.com/uga"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hyperlink" Target="https://www.usg.edu/committees/view/career_servic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hyperlink" Target="https://www.usg.edu/academic_programs/nexus_degre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dol.gov/agencies/whd/fact-sheets/71-flsa-internships"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Freeform 2"/>
          <p:cNvSpPr/>
          <p:nvPr/>
        </p:nvSpPr>
        <p:spPr>
          <a:xfrm rot="733574" flipV="1">
            <a:off x="9773908" y="-5156339"/>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930723" y="7912666"/>
            <a:ext cx="2928940" cy="2302009"/>
          </a:xfrm>
          <a:custGeom>
            <a:avLst/>
            <a:gdLst/>
            <a:ahLst/>
            <a:cxnLst/>
            <a:rect l="l" t="t" r="r" b="b"/>
            <a:pathLst>
              <a:path w="2928940" h="2302009">
                <a:moveTo>
                  <a:pt x="0" y="0"/>
                </a:moveTo>
                <a:lnTo>
                  <a:pt x="2928940" y="0"/>
                </a:lnTo>
                <a:lnTo>
                  <a:pt x="2928940" y="2302010"/>
                </a:lnTo>
                <a:lnTo>
                  <a:pt x="0" y="2302010"/>
                </a:lnTo>
                <a:lnTo>
                  <a:pt x="0" y="0"/>
                </a:lnTo>
                <a:close/>
              </a:path>
            </a:pathLst>
          </a:custGeom>
          <a:blipFill>
            <a:blip r:embed="rId4"/>
            <a:stretch>
              <a:fillRect/>
            </a:stretch>
          </a:blipFill>
        </p:spPr>
      </p:sp>
      <p:sp>
        <p:nvSpPr>
          <p:cNvPr id="4" name="Freeform 4"/>
          <p:cNvSpPr/>
          <p:nvPr/>
        </p:nvSpPr>
        <p:spPr>
          <a:xfrm>
            <a:off x="-4694898" y="0"/>
            <a:ext cx="11447196" cy="10214676"/>
          </a:xfrm>
          <a:custGeom>
            <a:avLst/>
            <a:gdLst/>
            <a:ahLst/>
            <a:cxnLst/>
            <a:rect l="l" t="t" r="r" b="b"/>
            <a:pathLst>
              <a:path w="11447196" h="10214676">
                <a:moveTo>
                  <a:pt x="0" y="0"/>
                </a:moveTo>
                <a:lnTo>
                  <a:pt x="11447196" y="0"/>
                </a:lnTo>
                <a:lnTo>
                  <a:pt x="11447196" y="10214676"/>
                </a:lnTo>
                <a:lnTo>
                  <a:pt x="0" y="10214676"/>
                </a:lnTo>
                <a:lnTo>
                  <a:pt x="0" y="0"/>
                </a:lnTo>
                <a:close/>
              </a:path>
            </a:pathLst>
          </a:custGeom>
          <a:blipFill>
            <a:blip r:embed="rId5">
              <a:alphaModFix amt="79000"/>
            </a:blip>
            <a:stretch>
              <a:fillRect l="-12060" r="-21747"/>
            </a:stretch>
          </a:blipFill>
        </p:spPr>
      </p:sp>
      <p:grpSp>
        <p:nvGrpSpPr>
          <p:cNvPr id="5" name="Group 5"/>
          <p:cNvGrpSpPr/>
          <p:nvPr/>
        </p:nvGrpSpPr>
        <p:grpSpPr>
          <a:xfrm>
            <a:off x="5004197" y="2210232"/>
            <a:ext cx="5702434" cy="5702434"/>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9FAF9"/>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8" name="AutoShape 8"/>
          <p:cNvSpPr/>
          <p:nvPr/>
        </p:nvSpPr>
        <p:spPr>
          <a:xfrm>
            <a:off x="6379748" y="2796334"/>
            <a:ext cx="8977586" cy="0"/>
          </a:xfrm>
          <a:prstGeom prst="line">
            <a:avLst/>
          </a:prstGeom>
          <a:ln w="28575" cap="rnd">
            <a:solidFill>
              <a:srgbClr val="000000"/>
            </a:solidFill>
            <a:prstDash val="solid"/>
            <a:headEnd type="none" w="sm" len="sm"/>
            <a:tailEnd type="none" w="sm" len="sm"/>
          </a:ln>
        </p:spPr>
      </p:sp>
      <p:sp>
        <p:nvSpPr>
          <p:cNvPr id="9" name="TextBox 9"/>
          <p:cNvSpPr txBox="1"/>
          <p:nvPr/>
        </p:nvSpPr>
        <p:spPr>
          <a:xfrm>
            <a:off x="6370102" y="3067797"/>
            <a:ext cx="12717824" cy="2762787"/>
          </a:xfrm>
          <a:prstGeom prst="rect">
            <a:avLst/>
          </a:prstGeom>
        </p:spPr>
        <p:txBody>
          <a:bodyPr lIns="0" tIns="0" rIns="0" bIns="0" rtlCol="0" anchor="t">
            <a:spAutoFit/>
          </a:bodyPr>
          <a:lstStyle/>
          <a:p>
            <a:pPr>
              <a:lnSpc>
                <a:spcPts val="7205"/>
              </a:lnSpc>
            </a:pPr>
            <a:r>
              <a:rPr lang="en-US" sz="6320">
                <a:solidFill>
                  <a:srgbClr val="000000"/>
                </a:solidFill>
                <a:latin typeface="League Spartan"/>
              </a:rPr>
              <a:t>COLLEGE TO CAREER: PARTNERING WITH </a:t>
            </a:r>
          </a:p>
          <a:p>
            <a:pPr>
              <a:lnSpc>
                <a:spcPts val="7205"/>
              </a:lnSpc>
            </a:pPr>
            <a:r>
              <a:rPr lang="en-US" sz="6320">
                <a:solidFill>
                  <a:srgbClr val="000000"/>
                </a:solidFill>
                <a:latin typeface="League Spartan"/>
              </a:rPr>
              <a:t>USG CAREER CENTERS</a:t>
            </a:r>
          </a:p>
        </p:txBody>
      </p:sp>
      <p:sp>
        <p:nvSpPr>
          <p:cNvPr id="10" name="TextBox 10"/>
          <p:cNvSpPr txBox="1"/>
          <p:nvPr/>
        </p:nvSpPr>
        <p:spPr>
          <a:xfrm>
            <a:off x="6379748" y="6090123"/>
            <a:ext cx="12899673" cy="1324867"/>
          </a:xfrm>
          <a:prstGeom prst="rect">
            <a:avLst/>
          </a:prstGeom>
        </p:spPr>
        <p:txBody>
          <a:bodyPr lIns="0" tIns="0" rIns="0" bIns="0" rtlCol="0" anchor="t">
            <a:spAutoFit/>
          </a:bodyPr>
          <a:lstStyle/>
          <a:p>
            <a:pPr>
              <a:lnSpc>
                <a:spcPts val="5135"/>
              </a:lnSpc>
            </a:pPr>
            <a:r>
              <a:rPr lang="en-US" sz="4668">
                <a:solidFill>
                  <a:srgbClr val="000000"/>
                </a:solidFill>
                <a:latin typeface="Blinker"/>
              </a:rPr>
              <a:t>University System of Georgia </a:t>
            </a:r>
          </a:p>
          <a:p>
            <a:pPr>
              <a:lnSpc>
                <a:spcPts val="5135"/>
              </a:lnSpc>
            </a:pPr>
            <a:r>
              <a:rPr lang="en-US" sz="4668">
                <a:solidFill>
                  <a:srgbClr val="000000"/>
                </a:solidFill>
                <a:latin typeface="Blinker"/>
              </a:rPr>
              <a:t>Career Services and Cooperative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INTERNSHIPS </a:t>
            </a:r>
          </a:p>
        </p:txBody>
      </p:sp>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5" name="Freeform 5"/>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6" name="Table 6"/>
          <p:cNvGraphicFramePr>
            <a:graphicFrameLocks noGrp="1"/>
          </p:cNvGraphicFramePr>
          <p:nvPr/>
        </p:nvGraphicFramePr>
        <p:xfrm>
          <a:off x="2914620" y="4358943"/>
          <a:ext cx="12879147" cy="3457576"/>
        </p:xfrm>
        <a:graphic>
          <a:graphicData uri="http://schemas.openxmlformats.org/drawingml/2006/table">
            <a:tbl>
              <a:tblPr/>
              <a:tblGrid>
                <a:gridCol w="4590673">
                  <a:extLst>
                    <a:ext uri="{9D8B030D-6E8A-4147-A177-3AD203B41FA5}">
                      <a16:colId xmlns:a16="http://schemas.microsoft.com/office/drawing/2014/main" val="20000"/>
                    </a:ext>
                  </a:extLst>
                </a:gridCol>
                <a:gridCol w="4590673">
                  <a:extLst>
                    <a:ext uri="{9D8B030D-6E8A-4147-A177-3AD203B41FA5}">
                      <a16:colId xmlns:a16="http://schemas.microsoft.com/office/drawing/2014/main" val="20001"/>
                    </a:ext>
                  </a:extLst>
                </a:gridCol>
                <a:gridCol w="3697801">
                  <a:extLst>
                    <a:ext uri="{9D8B030D-6E8A-4147-A177-3AD203B41FA5}">
                      <a16:colId xmlns:a16="http://schemas.microsoft.com/office/drawing/2014/main" val="20002"/>
                    </a:ext>
                  </a:extLst>
                </a:gridCol>
              </a:tblGrid>
              <a:tr h="1261678">
                <a:tc>
                  <a:txBody>
                    <a:bodyPr/>
                    <a:lstStyle/>
                    <a:p>
                      <a:pPr algn="ctr">
                        <a:lnSpc>
                          <a:spcPts val="6580"/>
                        </a:lnSpc>
                        <a:defRPr/>
                      </a:pPr>
                      <a:r>
                        <a:rPr lang="en-US" sz="4700">
                          <a:solidFill>
                            <a:srgbClr val="000000"/>
                          </a:solidFill>
                          <a:latin typeface="Blinker"/>
                        </a:rPr>
                        <a:t>Fall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6580"/>
                        </a:lnSpc>
                        <a:defRPr/>
                      </a:pPr>
                      <a:r>
                        <a:rPr lang="en-US" sz="4700">
                          <a:solidFill>
                            <a:srgbClr val="000000"/>
                          </a:solidFill>
                          <a:latin typeface="Blinker"/>
                        </a:rPr>
                        <a:t>Spring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6580"/>
                        </a:lnSpc>
                        <a:defRPr/>
                      </a:pPr>
                      <a:r>
                        <a:rPr lang="en-US" sz="4700">
                          <a:solidFill>
                            <a:srgbClr val="000000"/>
                          </a:solidFill>
                          <a:latin typeface="Blinker"/>
                        </a:rPr>
                        <a:t>Summer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7949">
                <a:tc>
                  <a:txBody>
                    <a:bodyPr/>
                    <a:lstStyle/>
                    <a:p>
                      <a:pPr algn="ctr">
                        <a:lnSpc>
                          <a:spcPts val="5320"/>
                        </a:lnSpc>
                        <a:defRPr/>
                      </a:pPr>
                      <a:r>
                        <a:rPr lang="en-US" sz="3800">
                          <a:solidFill>
                            <a:srgbClr val="000000"/>
                          </a:solidFill>
                          <a:latin typeface="Blinker"/>
                        </a:rPr>
                        <a:t>August - December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20"/>
                        </a:lnSpc>
                        <a:defRPr/>
                      </a:pPr>
                      <a:r>
                        <a:rPr lang="en-US" sz="3800">
                          <a:solidFill>
                            <a:srgbClr val="000000"/>
                          </a:solidFill>
                          <a:latin typeface="Blinker"/>
                        </a:rPr>
                        <a:t>January - May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20"/>
                        </a:lnSpc>
                        <a:defRPr/>
                      </a:pPr>
                      <a:r>
                        <a:rPr lang="en-US" sz="3800">
                          <a:solidFill>
                            <a:srgbClr val="000000"/>
                          </a:solidFill>
                          <a:latin typeface="Blinker"/>
                        </a:rPr>
                        <a:t>May - August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7949">
                <a:tc>
                  <a:txBody>
                    <a:bodyPr/>
                    <a:lstStyle/>
                    <a:p>
                      <a:pPr algn="ctr">
                        <a:lnSpc>
                          <a:spcPts val="5320"/>
                        </a:lnSpc>
                        <a:defRPr/>
                      </a:pPr>
                      <a:r>
                        <a:rPr lang="en-US" sz="3800">
                          <a:solidFill>
                            <a:srgbClr val="000000"/>
                          </a:solidFill>
                          <a:latin typeface="Blinker"/>
                        </a:rPr>
                        <a:t>March - April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179"/>
                        </a:lnSpc>
                        <a:defRPr/>
                      </a:pPr>
                      <a:r>
                        <a:rPr lang="en-US" sz="3699">
                          <a:solidFill>
                            <a:srgbClr val="000000"/>
                          </a:solidFill>
                          <a:latin typeface="Blinker"/>
                        </a:rPr>
                        <a:t>October-November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179"/>
                        </a:lnSpc>
                        <a:defRPr/>
                      </a:pPr>
                      <a:r>
                        <a:rPr lang="en-US" sz="3699">
                          <a:solidFill>
                            <a:srgbClr val="000000"/>
                          </a:solidFill>
                          <a:latin typeface="Blinker"/>
                        </a:rPr>
                        <a:t>March - April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7"/>
          <p:cNvSpPr txBox="1"/>
          <p:nvPr/>
        </p:nvSpPr>
        <p:spPr>
          <a:xfrm>
            <a:off x="1028700" y="2936466"/>
            <a:ext cx="16230600" cy="850977"/>
          </a:xfrm>
          <a:prstGeom prst="rect">
            <a:avLst/>
          </a:prstGeom>
        </p:spPr>
        <p:txBody>
          <a:bodyPr lIns="0" tIns="0" rIns="0" bIns="0" rtlCol="0" anchor="t">
            <a:spAutoFit/>
          </a:bodyPr>
          <a:lstStyle/>
          <a:p>
            <a:pPr algn="just">
              <a:lnSpc>
                <a:spcPts val="7015"/>
              </a:lnSpc>
            </a:pPr>
            <a:r>
              <a:rPr lang="en-US" sz="4805">
                <a:solidFill>
                  <a:srgbClr val="262C2B"/>
                </a:solidFill>
                <a:latin typeface="Blinker"/>
              </a:rPr>
              <a:t>Timing:</a:t>
            </a:r>
          </a:p>
        </p:txBody>
      </p:sp>
      <p:sp>
        <p:nvSpPr>
          <p:cNvPr id="8" name="TextBox 8"/>
          <p:cNvSpPr txBox="1"/>
          <p:nvPr/>
        </p:nvSpPr>
        <p:spPr>
          <a:xfrm>
            <a:off x="303717" y="6683984"/>
            <a:ext cx="2350088" cy="1132534"/>
          </a:xfrm>
          <a:prstGeom prst="rect">
            <a:avLst/>
          </a:prstGeom>
        </p:spPr>
        <p:txBody>
          <a:bodyPr lIns="0" tIns="0" rIns="0" bIns="0" rtlCol="0" anchor="t">
            <a:spAutoFit/>
          </a:bodyPr>
          <a:lstStyle/>
          <a:p>
            <a:pPr algn="ctr">
              <a:lnSpc>
                <a:spcPts val="4522"/>
              </a:lnSpc>
            </a:pPr>
            <a:r>
              <a:rPr lang="en-US" sz="3230">
                <a:solidFill>
                  <a:srgbClr val="000000"/>
                </a:solidFill>
                <a:latin typeface="Canva Sans Bold"/>
              </a:rPr>
              <a:t>course </a:t>
            </a:r>
          </a:p>
          <a:p>
            <a:pPr algn="ctr">
              <a:lnSpc>
                <a:spcPts val="4522"/>
              </a:lnSpc>
            </a:pPr>
            <a:r>
              <a:rPr lang="en-US" sz="3230">
                <a:solidFill>
                  <a:srgbClr val="000000"/>
                </a:solidFill>
                <a:latin typeface="Canva Sans Bold"/>
              </a:rPr>
              <a:t>registration</a:t>
            </a:r>
          </a:p>
        </p:txBody>
      </p:sp>
      <p:sp>
        <p:nvSpPr>
          <p:cNvPr id="9" name="Freeform 9"/>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6"/>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CLASSROOM PRESENTATION/WORKSHOPS  </a:t>
            </a:r>
          </a:p>
        </p:txBody>
      </p:sp>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5" name="Freeform 5"/>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28700" y="3015803"/>
            <a:ext cx="16230600" cy="4394277"/>
          </a:xfrm>
          <a:prstGeom prst="rect">
            <a:avLst/>
          </a:prstGeom>
        </p:spPr>
        <p:txBody>
          <a:bodyPr lIns="0" tIns="0" rIns="0" bIns="0" rtlCol="0" anchor="t">
            <a:spAutoFit/>
          </a:bodyPr>
          <a:lstStyle/>
          <a:p>
            <a:pPr marL="1037478" lvl="1" indent="-518739" algn="just">
              <a:lnSpc>
                <a:spcPts val="7015"/>
              </a:lnSpc>
              <a:buFont typeface="Arial"/>
              <a:buChar char="•"/>
            </a:pPr>
            <a:r>
              <a:rPr lang="en-US" sz="4805">
                <a:solidFill>
                  <a:srgbClr val="262C2B"/>
                </a:solidFill>
                <a:latin typeface="Blinker"/>
              </a:rPr>
              <a:t>Resume writing </a:t>
            </a:r>
          </a:p>
          <a:p>
            <a:pPr marL="1037478" lvl="1" indent="-518739" algn="just">
              <a:lnSpc>
                <a:spcPts val="7015"/>
              </a:lnSpc>
              <a:buFont typeface="Arial"/>
              <a:buChar char="•"/>
            </a:pPr>
            <a:r>
              <a:rPr lang="en-US" sz="4805">
                <a:solidFill>
                  <a:srgbClr val="262C2B"/>
                </a:solidFill>
                <a:latin typeface="Blinker"/>
              </a:rPr>
              <a:t>Mock interviews </a:t>
            </a:r>
          </a:p>
          <a:p>
            <a:pPr marL="1037478" lvl="1" indent="-518739" algn="just">
              <a:lnSpc>
                <a:spcPts val="7015"/>
              </a:lnSpc>
              <a:buFont typeface="Arial"/>
              <a:buChar char="•"/>
            </a:pPr>
            <a:r>
              <a:rPr lang="en-US" sz="4805">
                <a:solidFill>
                  <a:srgbClr val="262C2B"/>
                </a:solidFill>
                <a:latin typeface="Blinker"/>
              </a:rPr>
              <a:t>Meeting with alumni </a:t>
            </a:r>
          </a:p>
          <a:p>
            <a:pPr marL="1037478" lvl="1" indent="-518739" algn="just">
              <a:lnSpc>
                <a:spcPts val="7015"/>
              </a:lnSpc>
              <a:buFont typeface="Arial"/>
              <a:buChar char="•"/>
            </a:pPr>
            <a:r>
              <a:rPr lang="en-US" sz="4805">
                <a:solidFill>
                  <a:srgbClr val="262C2B"/>
                </a:solidFill>
                <a:latin typeface="Blinker"/>
              </a:rPr>
              <a:t>Inviting a class to the organization (field trip) </a:t>
            </a:r>
          </a:p>
          <a:p>
            <a:pPr marL="2074956" lvl="2" indent="-691652" algn="just">
              <a:lnSpc>
                <a:spcPts val="7015"/>
              </a:lnSpc>
              <a:buFont typeface="Arial"/>
              <a:buChar char="⚬"/>
            </a:pPr>
            <a:r>
              <a:rPr lang="en-US" sz="4805">
                <a:solidFill>
                  <a:srgbClr val="262C2B"/>
                </a:solidFill>
                <a:latin typeface="Blinker"/>
              </a:rPr>
              <a:t>e.g.  Accounting students for Aflac </a:t>
            </a:r>
          </a:p>
        </p:txBody>
      </p:sp>
      <p:sp>
        <p:nvSpPr>
          <p:cNvPr id="7" name="Freeform 7"/>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6"/>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Freeform 2"/>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4" name="Freeform 4"/>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28700" y="2784104"/>
            <a:ext cx="16216235" cy="1736802"/>
          </a:xfrm>
          <a:prstGeom prst="rect">
            <a:avLst/>
          </a:prstGeom>
        </p:spPr>
        <p:txBody>
          <a:bodyPr lIns="0" tIns="0" rIns="0" bIns="0" rtlCol="0" anchor="t">
            <a:spAutoFit/>
          </a:bodyPr>
          <a:lstStyle/>
          <a:p>
            <a:pPr marL="1037478" lvl="1" indent="-518739" algn="just">
              <a:lnSpc>
                <a:spcPts val="7015"/>
              </a:lnSpc>
              <a:buFont typeface="Arial"/>
              <a:buChar char="•"/>
            </a:pPr>
            <a:r>
              <a:rPr lang="en-US" sz="4805">
                <a:solidFill>
                  <a:srgbClr val="262C2B"/>
                </a:solidFill>
                <a:latin typeface="Blinker"/>
              </a:rPr>
              <a:t> Sponsor social events </a:t>
            </a:r>
          </a:p>
          <a:p>
            <a:pPr marL="2074956" lvl="2" indent="-691652" algn="just">
              <a:lnSpc>
                <a:spcPts val="7015"/>
              </a:lnSpc>
              <a:buFont typeface="Arial"/>
              <a:buChar char="⚬"/>
            </a:pPr>
            <a:r>
              <a:rPr lang="en-US" sz="4805">
                <a:solidFill>
                  <a:srgbClr val="262C2B"/>
                </a:solidFill>
                <a:latin typeface="Blinker"/>
              </a:rPr>
              <a:t>e.g. Trivia Night, Coding Jam, Accounting Club</a:t>
            </a:r>
          </a:p>
        </p:txBody>
      </p:sp>
      <p:sp>
        <p:nvSpPr>
          <p:cNvPr id="6" name="TextBox 6"/>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CONNECTING WITH STUDENT ORGANIZATIONS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Freeform 2"/>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4" name="Freeform 4"/>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28700" y="3088904"/>
            <a:ext cx="16216235" cy="2622627"/>
          </a:xfrm>
          <a:prstGeom prst="rect">
            <a:avLst/>
          </a:prstGeom>
        </p:spPr>
        <p:txBody>
          <a:bodyPr lIns="0" tIns="0" rIns="0" bIns="0" rtlCol="0" anchor="t">
            <a:spAutoFit/>
          </a:bodyPr>
          <a:lstStyle/>
          <a:p>
            <a:pPr marL="1037478" lvl="1" indent="-518739" algn="just">
              <a:lnSpc>
                <a:spcPts val="7015"/>
              </a:lnSpc>
              <a:buFont typeface="Arial"/>
              <a:buChar char="•"/>
            </a:pPr>
            <a:r>
              <a:rPr lang="en-US" sz="4805">
                <a:solidFill>
                  <a:srgbClr val="262C2B"/>
                </a:solidFill>
                <a:latin typeface="Blinker"/>
              </a:rPr>
              <a:t> Micro-Internship:  Short-term, project-based, paid work</a:t>
            </a:r>
          </a:p>
          <a:p>
            <a:pPr marL="2074956" lvl="2" indent="-691652" algn="just">
              <a:lnSpc>
                <a:spcPts val="7015"/>
              </a:lnSpc>
              <a:buFont typeface="Arial"/>
              <a:buChar char="⚬"/>
            </a:pPr>
            <a:r>
              <a:rPr lang="en-US" sz="4805">
                <a:solidFill>
                  <a:srgbClr val="262C2B"/>
                </a:solidFill>
                <a:latin typeface="Blinker"/>
              </a:rPr>
              <a:t>e.g. </a:t>
            </a:r>
            <a:r>
              <a:rPr lang="en-US" sz="4805" u="sng">
                <a:solidFill>
                  <a:srgbClr val="262C2B"/>
                </a:solidFill>
                <a:latin typeface="Blinker"/>
                <a:hlinkClick r:id="rId6" tooltip="https://info.parkerdewey.com/uga"/>
              </a:rPr>
              <a:t>University of Georgia</a:t>
            </a:r>
            <a:r>
              <a:rPr lang="en-US" sz="4805">
                <a:solidFill>
                  <a:srgbClr val="262C2B"/>
                </a:solidFill>
                <a:latin typeface="Blinker"/>
              </a:rPr>
              <a:t>, </a:t>
            </a:r>
            <a:r>
              <a:rPr lang="en-US" sz="4805" u="sng">
                <a:solidFill>
                  <a:srgbClr val="262C2B"/>
                </a:solidFill>
                <a:latin typeface="Blinker"/>
                <a:hlinkClick r:id="rId7" tooltip="https://info.parkerdewey.com/columbusstate"/>
              </a:rPr>
              <a:t>Columbus State University</a:t>
            </a:r>
            <a:r>
              <a:rPr lang="en-US" sz="4805">
                <a:solidFill>
                  <a:srgbClr val="262C2B"/>
                </a:solidFill>
                <a:latin typeface="Blinker"/>
              </a:rPr>
              <a:t>  (ParkerDewey)</a:t>
            </a:r>
          </a:p>
        </p:txBody>
      </p:sp>
      <p:sp>
        <p:nvSpPr>
          <p:cNvPr id="6" name="TextBox 6"/>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CREATING MICRO-INTERNSHIPS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21" t="7216" b="9290"/>
          <a:stretch>
            <a:fillRect/>
          </a:stretch>
        </p:blipFill>
        <p:spPr>
          <a:xfrm>
            <a:off x="0" y="0"/>
            <a:ext cx="18288000" cy="10287000"/>
          </a:xfrm>
          <a:prstGeom prst="rect">
            <a:avLst/>
          </a:prstGeom>
        </p:spPr>
      </p:pic>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550893" y="0"/>
            <a:ext cx="11186213" cy="10287000"/>
          </a:xfrm>
          <a:custGeom>
            <a:avLst/>
            <a:gdLst/>
            <a:ahLst/>
            <a:cxnLst/>
            <a:rect l="l" t="t" r="r" b="b"/>
            <a:pathLst>
              <a:path w="11186213" h="10287000">
                <a:moveTo>
                  <a:pt x="0" y="0"/>
                </a:moveTo>
                <a:lnTo>
                  <a:pt x="11186214" y="0"/>
                </a:lnTo>
                <a:lnTo>
                  <a:pt x="11186214" y="10287000"/>
                </a:lnTo>
                <a:lnTo>
                  <a:pt x="0" y="1028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7514183" y="1932175"/>
            <a:ext cx="3259634" cy="887095"/>
          </a:xfrm>
          <a:prstGeom prst="rect">
            <a:avLst/>
          </a:prstGeom>
        </p:spPr>
        <p:txBody>
          <a:bodyPr lIns="0" tIns="0" rIns="0" bIns="0" rtlCol="0" anchor="t">
            <a:spAutoFit/>
          </a:bodyPr>
          <a:lstStyle/>
          <a:p>
            <a:pPr algn="ctr">
              <a:lnSpc>
                <a:spcPts val="7279"/>
              </a:lnSpc>
            </a:pPr>
            <a:r>
              <a:rPr lang="en-US" sz="5199">
                <a:solidFill>
                  <a:srgbClr val="F9FAF9"/>
                </a:solidFill>
                <a:latin typeface="Canva Sans Bold"/>
              </a:rPr>
              <a:t>Industries</a:t>
            </a:r>
          </a:p>
        </p:txBody>
      </p:sp>
      <p:sp>
        <p:nvSpPr>
          <p:cNvPr id="7" name="TextBox 7"/>
          <p:cNvSpPr txBox="1"/>
          <p:nvPr/>
        </p:nvSpPr>
        <p:spPr>
          <a:xfrm>
            <a:off x="4235003" y="6857206"/>
            <a:ext cx="2926556"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Students</a:t>
            </a:r>
          </a:p>
        </p:txBody>
      </p:sp>
      <p:sp>
        <p:nvSpPr>
          <p:cNvPr id="8" name="TextBox 8"/>
          <p:cNvSpPr txBox="1"/>
          <p:nvPr/>
        </p:nvSpPr>
        <p:spPr>
          <a:xfrm>
            <a:off x="11267984" y="6708834"/>
            <a:ext cx="2396877" cy="887095"/>
          </a:xfrm>
          <a:prstGeom prst="rect">
            <a:avLst/>
          </a:prstGeom>
        </p:spPr>
        <p:txBody>
          <a:bodyPr lIns="0" tIns="0" rIns="0" bIns="0" rtlCol="0" anchor="t">
            <a:spAutoFit/>
          </a:bodyPr>
          <a:lstStyle/>
          <a:p>
            <a:pPr algn="ctr">
              <a:lnSpc>
                <a:spcPts val="7279"/>
              </a:lnSpc>
            </a:pPr>
            <a:r>
              <a:rPr lang="en-US" sz="5199">
                <a:solidFill>
                  <a:srgbClr val="F9FAF9"/>
                </a:solidFill>
                <a:latin typeface="Canva Sans Bold"/>
              </a:rPr>
              <a:t>Faculty</a:t>
            </a:r>
          </a:p>
        </p:txBody>
      </p:sp>
      <p:sp>
        <p:nvSpPr>
          <p:cNvPr id="9" name="TextBox 9"/>
          <p:cNvSpPr txBox="1"/>
          <p:nvPr/>
        </p:nvSpPr>
        <p:spPr>
          <a:xfrm>
            <a:off x="7981801" y="4657355"/>
            <a:ext cx="2324398" cy="1811020"/>
          </a:xfrm>
          <a:prstGeom prst="rect">
            <a:avLst/>
          </a:prstGeom>
        </p:spPr>
        <p:txBody>
          <a:bodyPr lIns="0" tIns="0" rIns="0" bIns="0" rtlCol="0" anchor="t">
            <a:spAutoFit/>
          </a:bodyPr>
          <a:lstStyle/>
          <a:p>
            <a:pPr algn="ctr">
              <a:lnSpc>
                <a:spcPts val="7279"/>
              </a:lnSpc>
            </a:pPr>
            <a:r>
              <a:rPr lang="en-US" sz="5199">
                <a:solidFill>
                  <a:srgbClr val="C60C30"/>
                </a:solidFill>
                <a:latin typeface="Canva Sans Bold"/>
              </a:rPr>
              <a:t>Career </a:t>
            </a:r>
          </a:p>
          <a:p>
            <a:pPr algn="ctr">
              <a:lnSpc>
                <a:spcPts val="7279"/>
              </a:lnSpc>
            </a:pPr>
            <a:r>
              <a:rPr lang="en-US" sz="5199">
                <a:solidFill>
                  <a:srgbClr val="C60C30"/>
                </a:solidFill>
                <a:latin typeface="Canva Sans Bold"/>
              </a:rPr>
              <a:t>Center</a:t>
            </a:r>
          </a:p>
        </p:txBody>
      </p:sp>
      <p:sp>
        <p:nvSpPr>
          <p:cNvPr id="10" name="TextBox 10"/>
          <p:cNvSpPr txBox="1"/>
          <p:nvPr/>
        </p:nvSpPr>
        <p:spPr>
          <a:xfrm>
            <a:off x="424066" y="731203"/>
            <a:ext cx="5955071" cy="537845"/>
          </a:xfrm>
          <a:prstGeom prst="rect">
            <a:avLst/>
          </a:prstGeom>
        </p:spPr>
        <p:txBody>
          <a:bodyPr lIns="0" tIns="0" rIns="0" bIns="0" rtlCol="0" anchor="t">
            <a:spAutoFit/>
          </a:bodyPr>
          <a:lstStyle/>
          <a:p>
            <a:pPr>
              <a:lnSpc>
                <a:spcPts val="4480"/>
              </a:lnSpc>
            </a:pPr>
            <a:r>
              <a:rPr lang="en-US" sz="3200" u="sng">
                <a:solidFill>
                  <a:srgbClr val="000000"/>
                </a:solidFill>
                <a:latin typeface="League Spartan"/>
                <a:hlinkClick r:id="rId9" tooltip="https://www.usg.edu/committees/view/career_services"/>
              </a:rPr>
              <a:t>CONTACT CACE MEMEBRS</a:t>
            </a:r>
            <a:r>
              <a:rPr lang="en-US" sz="3200">
                <a:solidFill>
                  <a:srgbClr val="000000"/>
                </a:solidFill>
                <a:latin typeface="League Spartan"/>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Freeform 2"/>
          <p:cNvSpPr/>
          <p:nvPr/>
        </p:nvSpPr>
        <p:spPr>
          <a:xfrm>
            <a:off x="-6919783" y="49894"/>
            <a:ext cx="14240119" cy="10237106"/>
          </a:xfrm>
          <a:custGeom>
            <a:avLst/>
            <a:gdLst/>
            <a:ahLst/>
            <a:cxnLst/>
            <a:rect l="l" t="t" r="r" b="b"/>
            <a:pathLst>
              <a:path w="14240119" h="10237106">
                <a:moveTo>
                  <a:pt x="0" y="0"/>
                </a:moveTo>
                <a:lnTo>
                  <a:pt x="14240119" y="0"/>
                </a:lnTo>
                <a:lnTo>
                  <a:pt x="14240119" y="10237106"/>
                </a:lnTo>
                <a:lnTo>
                  <a:pt x="0" y="10237106"/>
                </a:lnTo>
                <a:lnTo>
                  <a:pt x="0" y="0"/>
                </a:lnTo>
                <a:close/>
              </a:path>
            </a:pathLst>
          </a:custGeom>
          <a:blipFill>
            <a:blip r:embed="rId2"/>
            <a:stretch>
              <a:fillRect l="-5513" r="-2185"/>
            </a:stretch>
          </a:blipFill>
        </p:spPr>
      </p:sp>
      <p:sp>
        <p:nvSpPr>
          <p:cNvPr id="3" name="TextBox 3"/>
          <p:cNvSpPr txBox="1"/>
          <p:nvPr/>
        </p:nvSpPr>
        <p:spPr>
          <a:xfrm>
            <a:off x="8930723" y="4036078"/>
            <a:ext cx="7636619" cy="1510031"/>
          </a:xfrm>
          <a:prstGeom prst="rect">
            <a:avLst/>
          </a:prstGeom>
        </p:spPr>
        <p:txBody>
          <a:bodyPr lIns="0" tIns="0" rIns="0" bIns="0" rtlCol="0" anchor="t">
            <a:spAutoFit/>
          </a:bodyPr>
          <a:lstStyle/>
          <a:p>
            <a:pPr>
              <a:lnSpc>
                <a:spcPts val="12319"/>
              </a:lnSpc>
            </a:pPr>
            <a:r>
              <a:rPr lang="en-US" sz="8799">
                <a:solidFill>
                  <a:srgbClr val="000000"/>
                </a:solidFill>
                <a:latin typeface="League Spartan"/>
              </a:rPr>
              <a:t>THANK YOU</a:t>
            </a:r>
          </a:p>
        </p:txBody>
      </p:sp>
      <p:grpSp>
        <p:nvGrpSpPr>
          <p:cNvPr id="4" name="Group 4"/>
          <p:cNvGrpSpPr/>
          <p:nvPr/>
        </p:nvGrpSpPr>
        <p:grpSpPr>
          <a:xfrm>
            <a:off x="1028700" y="9885515"/>
            <a:ext cx="16230600" cy="1336287"/>
            <a:chOff x="0" y="0"/>
            <a:chExt cx="4274726" cy="351944"/>
          </a:xfrm>
        </p:grpSpPr>
        <p:sp>
          <p:nvSpPr>
            <p:cNvPr id="5" name="Freeform 5"/>
            <p:cNvSpPr/>
            <p:nvPr/>
          </p:nvSpPr>
          <p:spPr>
            <a:xfrm>
              <a:off x="0" y="0"/>
              <a:ext cx="4274726" cy="351944"/>
            </a:xfrm>
            <a:custGeom>
              <a:avLst/>
              <a:gdLst/>
              <a:ahLst/>
              <a:cxnLst/>
              <a:rect l="l" t="t" r="r" b="b"/>
              <a:pathLst>
                <a:path w="4274726" h="351944">
                  <a:moveTo>
                    <a:pt x="0" y="0"/>
                  </a:moveTo>
                  <a:lnTo>
                    <a:pt x="4274726" y="0"/>
                  </a:lnTo>
                  <a:lnTo>
                    <a:pt x="4274726" y="351944"/>
                  </a:lnTo>
                  <a:lnTo>
                    <a:pt x="0" y="351944"/>
                  </a:lnTo>
                  <a:close/>
                </a:path>
              </a:pathLst>
            </a:custGeom>
            <a:solidFill>
              <a:srgbClr val="0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sp>
        <p:nvSpPr>
          <p:cNvPr id="7" name="Freeform 7"/>
          <p:cNvSpPr/>
          <p:nvPr/>
        </p:nvSpPr>
        <p:spPr>
          <a:xfrm rot="733574" flipV="1">
            <a:off x="9773908" y="-5156339"/>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4233034" flipH="1">
            <a:off x="11841785" y="3519713"/>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2304108"/>
            <a:ext cx="16216235" cy="8002575"/>
          </a:xfrm>
          <a:prstGeom prst="rect">
            <a:avLst/>
          </a:prstGeom>
        </p:spPr>
        <p:txBody>
          <a:bodyPr lIns="0" tIns="0" rIns="0" bIns="0" rtlCol="0" anchor="t">
            <a:spAutoFit/>
          </a:bodyPr>
          <a:lstStyle/>
          <a:p>
            <a:pPr marL="1037478" lvl="1" indent="-518739" algn="just">
              <a:lnSpc>
                <a:spcPts val="7015"/>
              </a:lnSpc>
              <a:buFont typeface="Arial"/>
              <a:buChar char="•"/>
            </a:pPr>
            <a:r>
              <a:rPr lang="en-US" sz="4805" dirty="0">
                <a:solidFill>
                  <a:srgbClr val="262C2B"/>
                </a:solidFill>
                <a:latin typeface="Blinker"/>
              </a:rPr>
              <a:t>College 2025/ </a:t>
            </a:r>
            <a:r>
              <a:rPr lang="en-US" sz="4805" dirty="0">
                <a:solidFill>
                  <a:srgbClr val="262C2B"/>
                </a:solidFill>
                <a:latin typeface="Blinker"/>
                <a:hlinkClick r:id="rId3" tooltip="https://www.usg.edu/academic_programs/nexus_degree"/>
              </a:rPr>
              <a:t>Nexus Degree</a:t>
            </a:r>
          </a:p>
          <a:p>
            <a:pPr marL="2074956" lvl="2" indent="-691652">
              <a:lnSpc>
                <a:spcPts val="7015"/>
              </a:lnSpc>
              <a:buFont typeface="Arial"/>
              <a:buChar char="⚬"/>
            </a:pPr>
            <a:r>
              <a:rPr lang="en-US" sz="4805" dirty="0">
                <a:solidFill>
                  <a:srgbClr val="262C2B"/>
                </a:solidFill>
                <a:latin typeface="Blinker"/>
              </a:rPr>
              <a:t>e.g. Albany State University (Blockchain), Georgia Highlands College (FinTech), Georgia Gwinnett (Sound design), Columbus State (Cyber security / film)</a:t>
            </a:r>
          </a:p>
          <a:p>
            <a:pPr marL="1037478" lvl="1" indent="-518739" algn="just">
              <a:lnSpc>
                <a:spcPts val="7015"/>
              </a:lnSpc>
              <a:buFont typeface="Arial"/>
              <a:buChar char="•"/>
            </a:pPr>
            <a:r>
              <a:rPr lang="en-US" sz="4805" dirty="0">
                <a:solidFill>
                  <a:srgbClr val="262C2B"/>
                </a:solidFill>
                <a:latin typeface="Blinker"/>
              </a:rPr>
              <a:t>Career Resources </a:t>
            </a:r>
          </a:p>
          <a:p>
            <a:pPr marL="2074956" lvl="2" indent="-691652" algn="just">
              <a:lnSpc>
                <a:spcPts val="7015"/>
              </a:lnSpc>
              <a:buFont typeface="Arial"/>
              <a:buChar char="⚬"/>
            </a:pPr>
            <a:r>
              <a:rPr lang="en-US" sz="4805" dirty="0" err="1">
                <a:solidFill>
                  <a:srgbClr val="262C2B"/>
                </a:solidFill>
                <a:latin typeface="Blinker"/>
              </a:rPr>
              <a:t>Steppingblocks</a:t>
            </a:r>
            <a:r>
              <a:rPr lang="en-US" sz="4805" dirty="0">
                <a:solidFill>
                  <a:srgbClr val="262C2B"/>
                </a:solidFill>
                <a:latin typeface="Blinker"/>
              </a:rPr>
              <a:t>/ Georgia Degree Pays  </a:t>
            </a:r>
          </a:p>
          <a:p>
            <a:pPr marL="1037478" lvl="1" indent="-518739" algn="just">
              <a:lnSpc>
                <a:spcPts val="7015"/>
              </a:lnSpc>
              <a:buFont typeface="Arial"/>
              <a:buChar char="•"/>
            </a:pPr>
            <a:r>
              <a:rPr lang="en-US" sz="4805" dirty="0">
                <a:solidFill>
                  <a:srgbClr val="262C2B"/>
                </a:solidFill>
                <a:latin typeface="Blinker"/>
              </a:rPr>
              <a:t>QEP (Quality Enhancement Plan) on Career Development </a:t>
            </a:r>
          </a:p>
          <a:p>
            <a:pPr marL="2074956" lvl="2" indent="-691652" algn="just">
              <a:lnSpc>
                <a:spcPts val="7015"/>
              </a:lnSpc>
              <a:buFont typeface="Arial"/>
              <a:buChar char="⚬"/>
            </a:pPr>
            <a:r>
              <a:rPr lang="en-US" sz="4805" dirty="0">
                <a:solidFill>
                  <a:srgbClr val="262C2B"/>
                </a:solidFill>
                <a:latin typeface="Blinker"/>
              </a:rPr>
              <a:t>e.g. Georgia State University, Coastal College of Georgia</a:t>
            </a:r>
          </a:p>
          <a:p>
            <a:pPr algn="just">
              <a:lnSpc>
                <a:spcPts val="7015"/>
              </a:lnSpc>
            </a:pPr>
            <a:endParaRPr lang="en-US" sz="4805" dirty="0">
              <a:solidFill>
                <a:srgbClr val="262C2B"/>
              </a:solidFill>
              <a:latin typeface="Blinker"/>
            </a:endParaRPr>
          </a:p>
        </p:txBody>
      </p:sp>
      <p:sp>
        <p:nvSpPr>
          <p:cNvPr id="3" name="AutoShape 3"/>
          <p:cNvSpPr/>
          <p:nvPr/>
        </p:nvSpPr>
        <p:spPr>
          <a:xfrm>
            <a:off x="1028770" y="1865327"/>
            <a:ext cx="8645638" cy="0"/>
          </a:xfrm>
          <a:prstGeom prst="line">
            <a:avLst/>
          </a:prstGeom>
          <a:ln w="95250" cap="rnd">
            <a:solidFill>
              <a:srgbClr val="004AAD"/>
            </a:solidFill>
            <a:prstDash val="solid"/>
            <a:headEnd type="none" w="sm" len="sm"/>
            <a:tailEnd type="none" w="sm" len="sm"/>
          </a:ln>
        </p:spPr>
      </p:sp>
      <p:sp>
        <p:nvSpPr>
          <p:cNvPr id="4" name="TextBox 4"/>
          <p:cNvSpPr txBox="1"/>
          <p:nvPr/>
        </p:nvSpPr>
        <p:spPr>
          <a:xfrm>
            <a:off x="17066755" y="159851"/>
            <a:ext cx="385091" cy="820980"/>
          </a:xfrm>
          <a:prstGeom prst="rect">
            <a:avLst/>
          </a:prstGeom>
        </p:spPr>
        <p:txBody>
          <a:bodyPr lIns="0" tIns="0" rIns="0" bIns="0" rtlCol="0" anchor="t">
            <a:spAutoFit/>
          </a:bodyPr>
          <a:lstStyle/>
          <a:p>
            <a:pPr algn="ctr">
              <a:lnSpc>
                <a:spcPts val="6720"/>
              </a:lnSpc>
            </a:pPr>
            <a:r>
              <a:rPr lang="en-US" sz="4800">
                <a:solidFill>
                  <a:srgbClr val="F9FAF9"/>
                </a:solidFill>
                <a:latin typeface="Blinker"/>
              </a:rPr>
              <a:t>2</a:t>
            </a:r>
          </a:p>
        </p:txBody>
      </p:sp>
      <p:sp>
        <p:nvSpPr>
          <p:cNvPr id="5" name="TextBox 5"/>
          <p:cNvSpPr txBox="1"/>
          <p:nvPr/>
        </p:nvSpPr>
        <p:spPr>
          <a:xfrm>
            <a:off x="1043065" y="768802"/>
            <a:ext cx="10407245" cy="920117"/>
          </a:xfrm>
          <a:prstGeom prst="rect">
            <a:avLst/>
          </a:prstGeom>
        </p:spPr>
        <p:txBody>
          <a:bodyPr lIns="0" tIns="0" rIns="0" bIns="0" rtlCol="0" anchor="t">
            <a:spAutoFit/>
          </a:bodyPr>
          <a:lstStyle/>
          <a:p>
            <a:pPr>
              <a:lnSpc>
                <a:spcPts val="7559"/>
              </a:lnSpc>
            </a:pPr>
            <a:r>
              <a:rPr lang="en-US" sz="5399">
                <a:solidFill>
                  <a:srgbClr val="3C4241"/>
                </a:solidFill>
                <a:latin typeface="League Spartan"/>
              </a:rPr>
              <a:t>USG'S INITIATIVES </a:t>
            </a:r>
          </a:p>
        </p:txBody>
      </p:sp>
      <p:sp>
        <p:nvSpPr>
          <p:cNvPr id="6" name="Freeform 6"/>
          <p:cNvSpPr/>
          <p:nvPr/>
        </p:nvSpPr>
        <p:spPr>
          <a:xfrm rot="733574" flipV="1">
            <a:off x="10295619" y="-5326669"/>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2304108"/>
            <a:ext cx="14842948" cy="2622627"/>
          </a:xfrm>
          <a:prstGeom prst="rect">
            <a:avLst/>
          </a:prstGeom>
        </p:spPr>
        <p:txBody>
          <a:bodyPr lIns="0" tIns="0" rIns="0" bIns="0" rtlCol="0" anchor="t">
            <a:spAutoFit/>
          </a:bodyPr>
          <a:lstStyle/>
          <a:p>
            <a:pPr algn="just">
              <a:lnSpc>
                <a:spcPts val="7015"/>
              </a:lnSpc>
            </a:pPr>
            <a:r>
              <a:rPr lang="en-US" sz="4805">
                <a:solidFill>
                  <a:srgbClr val="262C2B"/>
                </a:solidFill>
                <a:latin typeface="Blinker"/>
              </a:rPr>
              <a:t>CACE: Career Services and Cooperative Education</a:t>
            </a:r>
          </a:p>
          <a:p>
            <a:pPr marL="1037478" lvl="1" indent="-518739" algn="just">
              <a:lnSpc>
                <a:spcPts val="7015"/>
              </a:lnSpc>
              <a:buFont typeface="Arial"/>
              <a:buChar char="•"/>
            </a:pPr>
            <a:r>
              <a:rPr lang="en-US" sz="4805">
                <a:solidFill>
                  <a:srgbClr val="262C2B"/>
                </a:solidFill>
                <a:latin typeface="Blinker"/>
              </a:rPr>
              <a:t>Administrative Committee of Career Center Directors</a:t>
            </a:r>
          </a:p>
          <a:p>
            <a:pPr marL="1037478" lvl="1" indent="-518739" algn="just">
              <a:lnSpc>
                <a:spcPts val="7015"/>
              </a:lnSpc>
              <a:buFont typeface="Arial"/>
              <a:buChar char="•"/>
            </a:pPr>
            <a:r>
              <a:rPr lang="en-US" sz="4805">
                <a:solidFill>
                  <a:srgbClr val="262C2B"/>
                </a:solidFill>
                <a:latin typeface="Blinker"/>
              </a:rPr>
              <a:t>Diverse students across 26 institutions   </a:t>
            </a:r>
          </a:p>
        </p:txBody>
      </p:sp>
      <p:sp>
        <p:nvSpPr>
          <p:cNvPr id="3" name="AutoShape 3"/>
          <p:cNvSpPr/>
          <p:nvPr/>
        </p:nvSpPr>
        <p:spPr>
          <a:xfrm>
            <a:off x="1028770" y="1865327"/>
            <a:ext cx="8645638" cy="0"/>
          </a:xfrm>
          <a:prstGeom prst="line">
            <a:avLst/>
          </a:prstGeom>
          <a:ln w="95250" cap="rnd">
            <a:solidFill>
              <a:srgbClr val="004AAD"/>
            </a:solidFill>
            <a:prstDash val="solid"/>
            <a:headEnd type="none" w="sm" len="sm"/>
            <a:tailEnd type="none" w="sm" len="sm"/>
          </a:ln>
        </p:spPr>
      </p:sp>
      <p:sp>
        <p:nvSpPr>
          <p:cNvPr id="4" name="TextBox 4"/>
          <p:cNvSpPr txBox="1"/>
          <p:nvPr/>
        </p:nvSpPr>
        <p:spPr>
          <a:xfrm>
            <a:off x="17066755" y="159851"/>
            <a:ext cx="385091" cy="820980"/>
          </a:xfrm>
          <a:prstGeom prst="rect">
            <a:avLst/>
          </a:prstGeom>
        </p:spPr>
        <p:txBody>
          <a:bodyPr lIns="0" tIns="0" rIns="0" bIns="0" rtlCol="0" anchor="t">
            <a:spAutoFit/>
          </a:bodyPr>
          <a:lstStyle/>
          <a:p>
            <a:pPr algn="ctr">
              <a:lnSpc>
                <a:spcPts val="6720"/>
              </a:lnSpc>
            </a:pPr>
            <a:r>
              <a:rPr lang="en-US" sz="4800">
                <a:solidFill>
                  <a:srgbClr val="F9FAF9"/>
                </a:solidFill>
                <a:latin typeface="Blinker"/>
              </a:rPr>
              <a:t>2</a:t>
            </a:r>
          </a:p>
        </p:txBody>
      </p:sp>
      <p:sp>
        <p:nvSpPr>
          <p:cNvPr id="5" name="TextBox 5"/>
          <p:cNvSpPr txBox="1"/>
          <p:nvPr/>
        </p:nvSpPr>
        <p:spPr>
          <a:xfrm>
            <a:off x="1043065" y="768802"/>
            <a:ext cx="10407245" cy="920117"/>
          </a:xfrm>
          <a:prstGeom prst="rect">
            <a:avLst/>
          </a:prstGeom>
        </p:spPr>
        <p:txBody>
          <a:bodyPr lIns="0" tIns="0" rIns="0" bIns="0" rtlCol="0" anchor="t">
            <a:spAutoFit/>
          </a:bodyPr>
          <a:lstStyle/>
          <a:p>
            <a:pPr>
              <a:lnSpc>
                <a:spcPts val="7559"/>
              </a:lnSpc>
            </a:pPr>
            <a:r>
              <a:rPr lang="en-US" sz="5399">
                <a:solidFill>
                  <a:srgbClr val="3C4241"/>
                </a:solidFill>
                <a:latin typeface="League Spartan"/>
              </a:rPr>
              <a:t>ABOUT USG CACE</a:t>
            </a:r>
          </a:p>
        </p:txBody>
      </p:sp>
      <p:sp>
        <p:nvSpPr>
          <p:cNvPr id="7" name="Freeform 7"/>
          <p:cNvSpPr/>
          <p:nvPr/>
        </p:nvSpPr>
        <p:spPr>
          <a:xfrm rot="733574" flipV="1">
            <a:off x="10291984" y="-5118698"/>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5"/>
            <a:stretch>
              <a:fillRect/>
            </a:stretch>
          </a:blipFill>
        </p:spPr>
      </p:sp>
      <p:sp>
        <p:nvSpPr>
          <p:cNvPr id="9" name="AutoShape 9"/>
          <p:cNvSpPr/>
          <p:nvPr/>
        </p:nvSpPr>
        <p:spPr>
          <a:xfrm>
            <a:off x="1421114" y="5219700"/>
            <a:ext cx="13642252" cy="0"/>
          </a:xfrm>
          <a:prstGeom prst="line">
            <a:avLst/>
          </a:prstGeom>
          <a:ln w="152400" cap="flat">
            <a:solidFill>
              <a:srgbClr val="97A6A8"/>
            </a:solidFill>
            <a:prstDash val="solid"/>
            <a:headEnd type="none" w="sm" len="sm"/>
            <a:tailEnd type="none" w="sm" len="sm"/>
          </a:ln>
        </p:spPr>
      </p:sp>
      <p:grpSp>
        <p:nvGrpSpPr>
          <p:cNvPr id="10" name="Group 10"/>
          <p:cNvGrpSpPr/>
          <p:nvPr/>
        </p:nvGrpSpPr>
        <p:grpSpPr>
          <a:xfrm>
            <a:off x="1384648" y="5686425"/>
            <a:ext cx="4234427" cy="4336508"/>
            <a:chOff x="0" y="0"/>
            <a:chExt cx="5645903" cy="5782011"/>
          </a:xfrm>
        </p:grpSpPr>
        <p:grpSp>
          <p:nvGrpSpPr>
            <p:cNvPr id="11" name="Group 11"/>
            <p:cNvGrpSpPr/>
            <p:nvPr/>
          </p:nvGrpSpPr>
          <p:grpSpPr>
            <a:xfrm>
              <a:off x="48622" y="0"/>
              <a:ext cx="5597281" cy="5782011"/>
              <a:chOff x="0" y="0"/>
              <a:chExt cx="2322505" cy="2399155"/>
            </a:xfrm>
          </p:grpSpPr>
          <p:sp>
            <p:nvSpPr>
              <p:cNvPr id="12" name="Freeform 12"/>
              <p:cNvSpPr/>
              <p:nvPr/>
            </p:nvSpPr>
            <p:spPr>
              <a:xfrm>
                <a:off x="0" y="0"/>
                <a:ext cx="2322505" cy="2399155"/>
              </a:xfrm>
              <a:custGeom>
                <a:avLst/>
                <a:gdLst/>
                <a:ahLst/>
                <a:cxnLst/>
                <a:rect l="l" t="t" r="r" b="b"/>
                <a:pathLst>
                  <a:path w="2322505" h="2399155">
                    <a:moveTo>
                      <a:pt x="2198045" y="59690"/>
                    </a:moveTo>
                    <a:cubicBezTo>
                      <a:pt x="2233605" y="59690"/>
                      <a:pt x="2262815" y="88900"/>
                      <a:pt x="2262815" y="124460"/>
                    </a:cubicBezTo>
                    <a:lnTo>
                      <a:pt x="2262815" y="2274695"/>
                    </a:lnTo>
                    <a:cubicBezTo>
                      <a:pt x="2262815" y="2310255"/>
                      <a:pt x="2233605" y="2339465"/>
                      <a:pt x="2198045" y="2339465"/>
                    </a:cubicBezTo>
                    <a:lnTo>
                      <a:pt x="124460" y="2339465"/>
                    </a:lnTo>
                    <a:cubicBezTo>
                      <a:pt x="88900" y="2339465"/>
                      <a:pt x="59690" y="2310255"/>
                      <a:pt x="59690" y="2274695"/>
                    </a:cubicBezTo>
                    <a:lnTo>
                      <a:pt x="59690" y="124460"/>
                    </a:lnTo>
                    <a:cubicBezTo>
                      <a:pt x="59690" y="88900"/>
                      <a:pt x="88900" y="59690"/>
                      <a:pt x="124460" y="59690"/>
                    </a:cubicBezTo>
                    <a:lnTo>
                      <a:pt x="2198045" y="59690"/>
                    </a:lnTo>
                    <a:moveTo>
                      <a:pt x="2198045" y="0"/>
                    </a:moveTo>
                    <a:lnTo>
                      <a:pt x="124460" y="0"/>
                    </a:lnTo>
                    <a:cubicBezTo>
                      <a:pt x="55880" y="0"/>
                      <a:pt x="0" y="55880"/>
                      <a:pt x="0" y="124460"/>
                    </a:cubicBezTo>
                    <a:lnTo>
                      <a:pt x="0" y="2274695"/>
                    </a:lnTo>
                    <a:cubicBezTo>
                      <a:pt x="0" y="2343275"/>
                      <a:pt x="55880" y="2399155"/>
                      <a:pt x="124460" y="2399155"/>
                    </a:cubicBezTo>
                    <a:lnTo>
                      <a:pt x="2198045" y="2399155"/>
                    </a:lnTo>
                    <a:cubicBezTo>
                      <a:pt x="2266625" y="2399155"/>
                      <a:pt x="2322505" y="2343275"/>
                      <a:pt x="2322505" y="2274695"/>
                    </a:cubicBezTo>
                    <a:lnTo>
                      <a:pt x="2322505" y="124460"/>
                    </a:lnTo>
                    <a:cubicBezTo>
                      <a:pt x="2322505" y="55880"/>
                      <a:pt x="2266625" y="0"/>
                      <a:pt x="2198045" y="0"/>
                    </a:cubicBezTo>
                    <a:close/>
                  </a:path>
                </a:pathLst>
              </a:custGeom>
              <a:solidFill>
                <a:srgbClr val="97A6A8"/>
              </a:solidFill>
            </p:spPr>
          </p:sp>
        </p:grpSp>
        <p:sp>
          <p:nvSpPr>
            <p:cNvPr id="13" name="TextBox 13"/>
            <p:cNvSpPr txBox="1"/>
            <p:nvPr/>
          </p:nvSpPr>
          <p:spPr>
            <a:xfrm>
              <a:off x="243076" y="848355"/>
              <a:ext cx="5080512" cy="791510"/>
            </a:xfrm>
            <a:prstGeom prst="rect">
              <a:avLst/>
            </a:prstGeom>
          </p:spPr>
          <p:txBody>
            <a:bodyPr lIns="0" tIns="0" rIns="0" bIns="0" rtlCol="0" anchor="t">
              <a:spAutoFit/>
            </a:bodyPr>
            <a:lstStyle/>
            <a:p>
              <a:pPr algn="ctr">
                <a:lnSpc>
                  <a:spcPts val="4387"/>
                </a:lnSpc>
              </a:pPr>
              <a:r>
                <a:rPr lang="en-US" sz="4301">
                  <a:solidFill>
                    <a:srgbClr val="000000"/>
                  </a:solidFill>
                  <a:latin typeface="League Spartan"/>
                </a:rPr>
                <a:t>EMPLOYERS</a:t>
              </a:r>
            </a:p>
          </p:txBody>
        </p:sp>
        <p:sp>
          <p:nvSpPr>
            <p:cNvPr id="14" name="TextBox 14"/>
            <p:cNvSpPr txBox="1"/>
            <p:nvPr/>
          </p:nvSpPr>
          <p:spPr>
            <a:xfrm>
              <a:off x="0" y="2328840"/>
              <a:ext cx="5566663" cy="2427605"/>
            </a:xfrm>
            <a:prstGeom prst="rect">
              <a:avLst/>
            </a:prstGeom>
          </p:spPr>
          <p:txBody>
            <a:bodyPr lIns="0" tIns="0" rIns="0" bIns="0" rtlCol="0" anchor="t">
              <a:spAutoFit/>
            </a:bodyPr>
            <a:lstStyle/>
            <a:p>
              <a:pPr marL="755651" lvl="1" indent="-377825">
                <a:lnSpc>
                  <a:spcPts val="3570"/>
                </a:lnSpc>
                <a:buFont typeface="Arial"/>
                <a:buChar char="•"/>
              </a:pPr>
              <a:r>
                <a:rPr lang="en-US" sz="3500">
                  <a:solidFill>
                    <a:srgbClr val="000000"/>
                  </a:solidFill>
                  <a:latin typeface="League Spartan"/>
                </a:rPr>
                <a:t>Build relationships &amp; curate opportunities</a:t>
              </a:r>
            </a:p>
          </p:txBody>
        </p:sp>
      </p:grpSp>
      <p:grpSp>
        <p:nvGrpSpPr>
          <p:cNvPr id="15" name="Group 15"/>
          <p:cNvGrpSpPr/>
          <p:nvPr/>
        </p:nvGrpSpPr>
        <p:grpSpPr>
          <a:xfrm>
            <a:off x="11234385" y="5686424"/>
            <a:ext cx="4368786" cy="4336508"/>
            <a:chOff x="0" y="0"/>
            <a:chExt cx="5825048" cy="5782011"/>
          </a:xfrm>
        </p:grpSpPr>
        <p:grpSp>
          <p:nvGrpSpPr>
            <p:cNvPr id="16" name="Group 16"/>
            <p:cNvGrpSpPr/>
            <p:nvPr/>
          </p:nvGrpSpPr>
          <p:grpSpPr>
            <a:xfrm>
              <a:off x="227767" y="0"/>
              <a:ext cx="5597281" cy="5782011"/>
              <a:chOff x="0" y="0"/>
              <a:chExt cx="2322505" cy="2399155"/>
            </a:xfrm>
          </p:grpSpPr>
          <p:sp>
            <p:nvSpPr>
              <p:cNvPr id="17" name="Freeform 17"/>
              <p:cNvSpPr/>
              <p:nvPr/>
            </p:nvSpPr>
            <p:spPr>
              <a:xfrm>
                <a:off x="0" y="0"/>
                <a:ext cx="2322505" cy="2399155"/>
              </a:xfrm>
              <a:custGeom>
                <a:avLst/>
                <a:gdLst/>
                <a:ahLst/>
                <a:cxnLst/>
                <a:rect l="l" t="t" r="r" b="b"/>
                <a:pathLst>
                  <a:path w="2322505" h="2399155">
                    <a:moveTo>
                      <a:pt x="2198045" y="59690"/>
                    </a:moveTo>
                    <a:cubicBezTo>
                      <a:pt x="2233605" y="59690"/>
                      <a:pt x="2262815" y="88900"/>
                      <a:pt x="2262815" y="124460"/>
                    </a:cubicBezTo>
                    <a:lnTo>
                      <a:pt x="2262815" y="2274695"/>
                    </a:lnTo>
                    <a:cubicBezTo>
                      <a:pt x="2262815" y="2310255"/>
                      <a:pt x="2233605" y="2339465"/>
                      <a:pt x="2198045" y="2339465"/>
                    </a:cubicBezTo>
                    <a:lnTo>
                      <a:pt x="124460" y="2339465"/>
                    </a:lnTo>
                    <a:cubicBezTo>
                      <a:pt x="88900" y="2339465"/>
                      <a:pt x="59690" y="2310255"/>
                      <a:pt x="59690" y="2274695"/>
                    </a:cubicBezTo>
                    <a:lnTo>
                      <a:pt x="59690" y="124460"/>
                    </a:lnTo>
                    <a:cubicBezTo>
                      <a:pt x="59690" y="88900"/>
                      <a:pt x="88900" y="59690"/>
                      <a:pt x="124460" y="59690"/>
                    </a:cubicBezTo>
                    <a:lnTo>
                      <a:pt x="2198045" y="59690"/>
                    </a:lnTo>
                    <a:moveTo>
                      <a:pt x="2198045" y="0"/>
                    </a:moveTo>
                    <a:lnTo>
                      <a:pt x="124460" y="0"/>
                    </a:lnTo>
                    <a:cubicBezTo>
                      <a:pt x="55880" y="0"/>
                      <a:pt x="0" y="55880"/>
                      <a:pt x="0" y="124460"/>
                    </a:cubicBezTo>
                    <a:lnTo>
                      <a:pt x="0" y="2274695"/>
                    </a:lnTo>
                    <a:cubicBezTo>
                      <a:pt x="0" y="2343275"/>
                      <a:pt x="55880" y="2399155"/>
                      <a:pt x="124460" y="2399155"/>
                    </a:cubicBezTo>
                    <a:lnTo>
                      <a:pt x="2198045" y="2399155"/>
                    </a:lnTo>
                    <a:cubicBezTo>
                      <a:pt x="2266625" y="2399155"/>
                      <a:pt x="2322505" y="2343275"/>
                      <a:pt x="2322505" y="2274695"/>
                    </a:cubicBezTo>
                    <a:lnTo>
                      <a:pt x="2322505" y="124460"/>
                    </a:lnTo>
                    <a:cubicBezTo>
                      <a:pt x="2322505" y="55880"/>
                      <a:pt x="2266625" y="0"/>
                      <a:pt x="2198045" y="0"/>
                    </a:cubicBezTo>
                    <a:close/>
                  </a:path>
                </a:pathLst>
              </a:custGeom>
              <a:solidFill>
                <a:srgbClr val="97A6A8"/>
              </a:solidFill>
            </p:spPr>
          </p:sp>
        </p:grpSp>
        <p:sp>
          <p:nvSpPr>
            <p:cNvPr id="18" name="TextBox 18"/>
            <p:cNvSpPr txBox="1"/>
            <p:nvPr/>
          </p:nvSpPr>
          <p:spPr>
            <a:xfrm>
              <a:off x="486151" y="726977"/>
              <a:ext cx="5080512" cy="791510"/>
            </a:xfrm>
            <a:prstGeom prst="rect">
              <a:avLst/>
            </a:prstGeom>
          </p:spPr>
          <p:txBody>
            <a:bodyPr lIns="0" tIns="0" rIns="0" bIns="0" rtlCol="0" anchor="t">
              <a:spAutoFit/>
            </a:bodyPr>
            <a:lstStyle/>
            <a:p>
              <a:pPr algn="ctr">
                <a:lnSpc>
                  <a:spcPts val="4387"/>
                </a:lnSpc>
              </a:pPr>
              <a:r>
                <a:rPr lang="en-US" sz="4301">
                  <a:solidFill>
                    <a:srgbClr val="000000"/>
                  </a:solidFill>
                  <a:latin typeface="League Spartan"/>
                </a:rPr>
                <a:t>STUDENTS</a:t>
              </a:r>
            </a:p>
          </p:txBody>
        </p:sp>
        <p:sp>
          <p:nvSpPr>
            <p:cNvPr id="19" name="TextBox 19"/>
            <p:cNvSpPr txBox="1"/>
            <p:nvPr/>
          </p:nvSpPr>
          <p:spPr>
            <a:xfrm>
              <a:off x="0" y="2328840"/>
              <a:ext cx="5566663" cy="1830705"/>
            </a:xfrm>
            <a:prstGeom prst="rect">
              <a:avLst/>
            </a:prstGeom>
          </p:spPr>
          <p:txBody>
            <a:bodyPr lIns="0" tIns="0" rIns="0" bIns="0" rtlCol="0" anchor="t">
              <a:spAutoFit/>
            </a:bodyPr>
            <a:lstStyle/>
            <a:p>
              <a:pPr marL="755651" lvl="1" indent="-377825">
                <a:lnSpc>
                  <a:spcPts val="3570"/>
                </a:lnSpc>
                <a:buFont typeface="Arial"/>
                <a:buChar char="•"/>
              </a:pPr>
              <a:r>
                <a:rPr lang="en-US" sz="3500">
                  <a:solidFill>
                    <a:srgbClr val="000000"/>
                  </a:solidFill>
                  <a:latin typeface="League Spartan"/>
                </a:rPr>
                <a:t>Prepare for  workforce/ career</a:t>
              </a:r>
            </a:p>
          </p:txBody>
        </p:sp>
      </p:grpSp>
      <p:grpSp>
        <p:nvGrpSpPr>
          <p:cNvPr id="20" name="Group 20"/>
          <p:cNvGrpSpPr/>
          <p:nvPr/>
        </p:nvGrpSpPr>
        <p:grpSpPr>
          <a:xfrm>
            <a:off x="6423450" y="5686425"/>
            <a:ext cx="4318066" cy="4336508"/>
            <a:chOff x="0" y="0"/>
            <a:chExt cx="5757422" cy="5782011"/>
          </a:xfrm>
        </p:grpSpPr>
        <p:grpSp>
          <p:nvGrpSpPr>
            <p:cNvPr id="21" name="Group 21"/>
            <p:cNvGrpSpPr/>
            <p:nvPr/>
          </p:nvGrpSpPr>
          <p:grpSpPr>
            <a:xfrm>
              <a:off x="160141" y="0"/>
              <a:ext cx="5597281" cy="5782011"/>
              <a:chOff x="0" y="0"/>
              <a:chExt cx="2322505" cy="2399155"/>
            </a:xfrm>
          </p:grpSpPr>
          <p:sp>
            <p:nvSpPr>
              <p:cNvPr id="22" name="Freeform 22"/>
              <p:cNvSpPr/>
              <p:nvPr/>
            </p:nvSpPr>
            <p:spPr>
              <a:xfrm>
                <a:off x="0" y="0"/>
                <a:ext cx="2322505" cy="2399155"/>
              </a:xfrm>
              <a:custGeom>
                <a:avLst/>
                <a:gdLst/>
                <a:ahLst/>
                <a:cxnLst/>
                <a:rect l="l" t="t" r="r" b="b"/>
                <a:pathLst>
                  <a:path w="2322505" h="2399155">
                    <a:moveTo>
                      <a:pt x="2198045" y="59690"/>
                    </a:moveTo>
                    <a:cubicBezTo>
                      <a:pt x="2233605" y="59690"/>
                      <a:pt x="2262815" y="88900"/>
                      <a:pt x="2262815" y="124460"/>
                    </a:cubicBezTo>
                    <a:lnTo>
                      <a:pt x="2262815" y="2274695"/>
                    </a:lnTo>
                    <a:cubicBezTo>
                      <a:pt x="2262815" y="2310255"/>
                      <a:pt x="2233605" y="2339465"/>
                      <a:pt x="2198045" y="2339465"/>
                    </a:cubicBezTo>
                    <a:lnTo>
                      <a:pt x="124460" y="2339465"/>
                    </a:lnTo>
                    <a:cubicBezTo>
                      <a:pt x="88900" y="2339465"/>
                      <a:pt x="59690" y="2310255"/>
                      <a:pt x="59690" y="2274695"/>
                    </a:cubicBezTo>
                    <a:lnTo>
                      <a:pt x="59690" y="124460"/>
                    </a:lnTo>
                    <a:cubicBezTo>
                      <a:pt x="59690" y="88900"/>
                      <a:pt x="88900" y="59690"/>
                      <a:pt x="124460" y="59690"/>
                    </a:cubicBezTo>
                    <a:lnTo>
                      <a:pt x="2198045" y="59690"/>
                    </a:lnTo>
                    <a:moveTo>
                      <a:pt x="2198045" y="0"/>
                    </a:moveTo>
                    <a:lnTo>
                      <a:pt x="124460" y="0"/>
                    </a:lnTo>
                    <a:cubicBezTo>
                      <a:pt x="55880" y="0"/>
                      <a:pt x="0" y="55880"/>
                      <a:pt x="0" y="124460"/>
                    </a:cubicBezTo>
                    <a:lnTo>
                      <a:pt x="0" y="2274695"/>
                    </a:lnTo>
                    <a:cubicBezTo>
                      <a:pt x="0" y="2343275"/>
                      <a:pt x="55880" y="2399155"/>
                      <a:pt x="124460" y="2399155"/>
                    </a:cubicBezTo>
                    <a:lnTo>
                      <a:pt x="2198045" y="2399155"/>
                    </a:lnTo>
                    <a:cubicBezTo>
                      <a:pt x="2266625" y="2399155"/>
                      <a:pt x="2322505" y="2343275"/>
                      <a:pt x="2322505" y="2274695"/>
                    </a:cubicBezTo>
                    <a:lnTo>
                      <a:pt x="2322505" y="124460"/>
                    </a:lnTo>
                    <a:cubicBezTo>
                      <a:pt x="2322505" y="55880"/>
                      <a:pt x="2266625" y="0"/>
                      <a:pt x="2198045" y="0"/>
                    </a:cubicBezTo>
                    <a:close/>
                  </a:path>
                </a:pathLst>
              </a:custGeom>
              <a:solidFill>
                <a:srgbClr val="97A6A8"/>
              </a:solidFill>
            </p:spPr>
          </p:sp>
        </p:grpSp>
        <p:sp>
          <p:nvSpPr>
            <p:cNvPr id="23" name="TextBox 23"/>
            <p:cNvSpPr txBox="1"/>
            <p:nvPr/>
          </p:nvSpPr>
          <p:spPr>
            <a:xfrm>
              <a:off x="418525" y="726977"/>
              <a:ext cx="5080512" cy="791510"/>
            </a:xfrm>
            <a:prstGeom prst="rect">
              <a:avLst/>
            </a:prstGeom>
          </p:spPr>
          <p:txBody>
            <a:bodyPr lIns="0" tIns="0" rIns="0" bIns="0" rtlCol="0" anchor="t">
              <a:spAutoFit/>
            </a:bodyPr>
            <a:lstStyle/>
            <a:p>
              <a:pPr algn="ctr">
                <a:lnSpc>
                  <a:spcPts val="4387"/>
                </a:lnSpc>
              </a:pPr>
              <a:r>
                <a:rPr lang="en-US" sz="4301">
                  <a:solidFill>
                    <a:srgbClr val="000000"/>
                  </a:solidFill>
                  <a:latin typeface="League Spartan"/>
                </a:rPr>
                <a:t>FACULTY</a:t>
              </a:r>
            </a:p>
          </p:txBody>
        </p:sp>
        <p:sp>
          <p:nvSpPr>
            <p:cNvPr id="24" name="TextBox 24"/>
            <p:cNvSpPr txBox="1"/>
            <p:nvPr/>
          </p:nvSpPr>
          <p:spPr>
            <a:xfrm>
              <a:off x="0" y="2347163"/>
              <a:ext cx="5566663" cy="1872308"/>
            </a:xfrm>
            <a:prstGeom prst="rect">
              <a:avLst/>
            </a:prstGeom>
          </p:spPr>
          <p:txBody>
            <a:bodyPr lIns="0" tIns="0" rIns="0" bIns="0" rtlCol="0" anchor="t">
              <a:spAutoFit/>
            </a:bodyPr>
            <a:lstStyle/>
            <a:p>
              <a:pPr marL="755651" lvl="1" indent="-377825">
                <a:lnSpc>
                  <a:spcPts val="3570"/>
                </a:lnSpc>
                <a:buFont typeface="Arial"/>
                <a:buChar char="•"/>
              </a:pPr>
              <a:r>
                <a:rPr lang="en-US" sz="3500" dirty="0">
                  <a:solidFill>
                    <a:srgbClr val="000000"/>
                  </a:solidFill>
                  <a:latin typeface="League Spartan"/>
                </a:rPr>
                <a:t>Partner &amp; collaborate</a:t>
              </a:r>
            </a:p>
            <a:p>
              <a:pPr>
                <a:lnSpc>
                  <a:spcPts val="3570"/>
                </a:lnSpc>
              </a:pPr>
              <a:r>
                <a:rPr lang="en-US" sz="3500" dirty="0">
                  <a:solidFill>
                    <a:srgbClr val="000000"/>
                  </a:solidFill>
                  <a:latin typeface="League Spartan"/>
                </a:rPr>
                <a:t>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8000"/>
          </a:blip>
          <a:srcRect l="1358" t="8714" b="8004"/>
          <a:stretch>
            <a:fillRect/>
          </a:stretch>
        </p:blipFill>
        <p:spPr>
          <a:xfrm>
            <a:off x="0" y="0"/>
            <a:ext cx="18288000" cy="10287000"/>
          </a:xfrm>
          <a:prstGeom prst="rect">
            <a:avLst/>
          </a:prstGeom>
        </p:spPr>
      </p:pic>
      <p:sp>
        <p:nvSpPr>
          <p:cNvPr id="3" name="TextBox 3"/>
          <p:cNvSpPr txBox="1"/>
          <p:nvPr/>
        </p:nvSpPr>
        <p:spPr>
          <a:xfrm>
            <a:off x="2316791" y="4403321"/>
            <a:ext cx="14770134" cy="2192135"/>
          </a:xfrm>
          <a:prstGeom prst="rect">
            <a:avLst/>
          </a:prstGeom>
        </p:spPr>
        <p:txBody>
          <a:bodyPr lIns="0" tIns="0" rIns="0" bIns="0" rtlCol="0" anchor="t">
            <a:spAutoFit/>
          </a:bodyPr>
          <a:lstStyle/>
          <a:p>
            <a:pPr algn="ctr">
              <a:lnSpc>
                <a:spcPts val="8848"/>
              </a:lnSpc>
            </a:pPr>
            <a:r>
              <a:rPr lang="en-US" sz="6320">
                <a:solidFill>
                  <a:srgbClr val="000000"/>
                </a:solidFill>
                <a:latin typeface="League Spartan"/>
              </a:rPr>
              <a:t>STRATEGIES FOR PARTNERING WITH CAREER CENTERS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RECRUITING FOR JOBS AND INTERNSHIPS </a:t>
            </a:r>
          </a:p>
        </p:txBody>
      </p:sp>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5" name="Freeform 5"/>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28700" y="2784104"/>
            <a:ext cx="17763777" cy="8002575"/>
          </a:xfrm>
          <a:prstGeom prst="rect">
            <a:avLst/>
          </a:prstGeom>
        </p:spPr>
        <p:txBody>
          <a:bodyPr lIns="0" tIns="0" rIns="0" bIns="0" rtlCol="0" anchor="t">
            <a:spAutoFit/>
          </a:bodyPr>
          <a:lstStyle/>
          <a:p>
            <a:pPr marL="1037478" lvl="1" indent="-518739" algn="just">
              <a:lnSpc>
                <a:spcPts val="7015"/>
              </a:lnSpc>
              <a:buFont typeface="Arial"/>
              <a:buChar char="•"/>
            </a:pPr>
            <a:r>
              <a:rPr lang="en-US" sz="4805" dirty="0">
                <a:solidFill>
                  <a:srgbClr val="262C2B"/>
                </a:solidFill>
                <a:latin typeface="Blinker"/>
              </a:rPr>
              <a:t>Career Center vs. HR </a:t>
            </a:r>
          </a:p>
          <a:p>
            <a:pPr marL="1037478" lvl="1" indent="-518739" algn="just">
              <a:lnSpc>
                <a:spcPts val="7015"/>
              </a:lnSpc>
              <a:buFont typeface="Arial"/>
              <a:buChar char="•"/>
            </a:pPr>
            <a:r>
              <a:rPr lang="en-US" sz="4805" dirty="0">
                <a:solidFill>
                  <a:srgbClr val="262C2B"/>
                </a:solidFill>
                <a:latin typeface="Blinker"/>
              </a:rPr>
              <a:t>Career Fairs/ Expos</a:t>
            </a:r>
          </a:p>
          <a:p>
            <a:pPr algn="just">
              <a:lnSpc>
                <a:spcPts val="7015"/>
              </a:lnSpc>
            </a:pPr>
            <a:r>
              <a:rPr lang="en-US" sz="4805" dirty="0">
                <a:solidFill>
                  <a:srgbClr val="262C2B"/>
                </a:solidFill>
                <a:latin typeface="Blinker"/>
              </a:rPr>
              <a:t>           e.g. Statewide Law Enforcement Career Fair (April)</a:t>
            </a:r>
          </a:p>
          <a:p>
            <a:pPr algn="just">
              <a:lnSpc>
                <a:spcPts val="7015"/>
              </a:lnSpc>
            </a:pPr>
            <a:r>
              <a:rPr lang="en-US" sz="4805" dirty="0">
                <a:solidFill>
                  <a:srgbClr val="262C2B"/>
                </a:solidFill>
                <a:latin typeface="Blinker"/>
              </a:rPr>
              <a:t>                     Georgia College, Valdosta State, Columbus State</a:t>
            </a:r>
          </a:p>
          <a:p>
            <a:pPr algn="just">
              <a:lnSpc>
                <a:spcPts val="7015"/>
              </a:lnSpc>
            </a:pPr>
            <a:endParaRPr lang="en-US" sz="4805" dirty="0">
              <a:solidFill>
                <a:srgbClr val="262C2B"/>
              </a:solidFill>
              <a:latin typeface="Blinker"/>
            </a:endParaRPr>
          </a:p>
          <a:p>
            <a:pPr algn="just">
              <a:lnSpc>
                <a:spcPts val="7015"/>
              </a:lnSpc>
            </a:pPr>
            <a:r>
              <a:rPr lang="en-US" sz="4805" dirty="0">
                <a:solidFill>
                  <a:srgbClr val="262C2B"/>
                </a:solidFill>
                <a:latin typeface="Blinker"/>
              </a:rPr>
              <a:t>            e.g. Univ. of North Georgia: Criminal Justice Career Expo (fall)    </a:t>
            </a:r>
          </a:p>
          <a:p>
            <a:pPr algn="just">
              <a:lnSpc>
                <a:spcPts val="7015"/>
              </a:lnSpc>
            </a:pPr>
            <a:r>
              <a:rPr lang="en-US" sz="4805" dirty="0">
                <a:solidFill>
                  <a:srgbClr val="262C2B"/>
                </a:solidFill>
                <a:latin typeface="Blinker"/>
              </a:rPr>
              <a:t>                     and Accounting Career Fair  </a:t>
            </a:r>
          </a:p>
          <a:p>
            <a:pPr algn="just">
              <a:lnSpc>
                <a:spcPts val="7015"/>
              </a:lnSpc>
            </a:pPr>
            <a:r>
              <a:rPr lang="en-US" sz="4805" dirty="0">
                <a:solidFill>
                  <a:srgbClr val="262C2B"/>
                </a:solidFill>
                <a:latin typeface="Blinker"/>
              </a:rPr>
              <a:t> </a:t>
            </a:r>
          </a:p>
          <a:p>
            <a:pPr algn="just">
              <a:lnSpc>
                <a:spcPts val="7015"/>
              </a:lnSpc>
            </a:pPr>
            <a:endParaRPr lang="en-US" sz="4805" dirty="0">
              <a:solidFill>
                <a:srgbClr val="262C2B"/>
              </a:solidFill>
              <a:latin typeface="Blinker"/>
            </a:endParaRPr>
          </a:p>
        </p:txBody>
      </p:sp>
      <p:sp>
        <p:nvSpPr>
          <p:cNvPr id="7" name="Freeform 7"/>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6"/>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RECRUITING FOR JOBS AND INTERNSHIPS </a:t>
            </a:r>
          </a:p>
        </p:txBody>
      </p:sp>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5" name="Freeform 5"/>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43065" y="3236148"/>
            <a:ext cx="16230600" cy="850977"/>
          </a:xfrm>
          <a:prstGeom prst="rect">
            <a:avLst/>
          </a:prstGeom>
        </p:spPr>
        <p:txBody>
          <a:bodyPr lIns="0" tIns="0" rIns="0" bIns="0" rtlCol="0" anchor="t">
            <a:spAutoFit/>
          </a:bodyPr>
          <a:lstStyle/>
          <a:p>
            <a:pPr marL="1037478" lvl="1" indent="-518739" algn="just">
              <a:lnSpc>
                <a:spcPts val="7015"/>
              </a:lnSpc>
              <a:buFont typeface="Arial"/>
              <a:buChar char="•"/>
            </a:pPr>
            <a:r>
              <a:rPr lang="en-US" sz="4805" dirty="0">
                <a:solidFill>
                  <a:srgbClr val="262C2B"/>
                </a:solidFill>
                <a:latin typeface="Blinker"/>
              </a:rPr>
              <a:t>Tabling</a:t>
            </a:r>
          </a:p>
        </p:txBody>
      </p:sp>
      <p:sp>
        <p:nvSpPr>
          <p:cNvPr id="8" name="TextBox 8"/>
          <p:cNvSpPr txBox="1"/>
          <p:nvPr/>
        </p:nvSpPr>
        <p:spPr>
          <a:xfrm>
            <a:off x="970726" y="4665996"/>
            <a:ext cx="16230600" cy="1736802"/>
          </a:xfrm>
          <a:prstGeom prst="rect">
            <a:avLst/>
          </a:prstGeom>
        </p:spPr>
        <p:txBody>
          <a:bodyPr lIns="0" tIns="0" rIns="0" bIns="0" rtlCol="0" anchor="t">
            <a:spAutoFit/>
          </a:bodyPr>
          <a:lstStyle/>
          <a:p>
            <a:pPr marL="1037478" lvl="1" indent="-518739" algn="just">
              <a:lnSpc>
                <a:spcPts val="7015"/>
              </a:lnSpc>
              <a:buFont typeface="Arial"/>
              <a:buChar char="•"/>
            </a:pPr>
            <a:r>
              <a:rPr lang="en-US" sz="4805" dirty="0">
                <a:solidFill>
                  <a:srgbClr val="262C2B"/>
                </a:solidFill>
                <a:latin typeface="Blinker"/>
              </a:rPr>
              <a:t>Sponsoring events / fairs </a:t>
            </a:r>
          </a:p>
          <a:p>
            <a:pPr algn="just">
              <a:lnSpc>
                <a:spcPts val="7015"/>
              </a:lnSpc>
            </a:pPr>
            <a:r>
              <a:rPr lang="en-US" sz="4805" dirty="0">
                <a:solidFill>
                  <a:srgbClr val="262C2B"/>
                </a:solidFill>
                <a:latin typeface="Blinker"/>
              </a:rPr>
              <a:t>          e.g. Hackathon</a:t>
            </a:r>
          </a:p>
        </p:txBody>
      </p:sp>
      <p:sp>
        <p:nvSpPr>
          <p:cNvPr id="9" name="Freeform 9"/>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6"/>
            <a:stretch>
              <a:fillRect/>
            </a:stretch>
          </a:blipFill>
        </p:spPr>
      </p:sp>
      <p:sp>
        <p:nvSpPr>
          <p:cNvPr id="10" name="TextBox 8">
            <a:extLst>
              <a:ext uri="{FF2B5EF4-FFF2-40B4-BE49-F238E27FC236}">
                <a16:creationId xmlns:a16="http://schemas.microsoft.com/office/drawing/2014/main" id="{E40C0778-35BD-D803-61E3-EE4D2482D9D5}"/>
              </a:ext>
            </a:extLst>
          </p:cNvPr>
          <p:cNvSpPr txBox="1"/>
          <p:nvPr/>
        </p:nvSpPr>
        <p:spPr>
          <a:xfrm>
            <a:off x="970726" y="6930114"/>
            <a:ext cx="16230600" cy="821122"/>
          </a:xfrm>
          <a:prstGeom prst="rect">
            <a:avLst/>
          </a:prstGeom>
        </p:spPr>
        <p:txBody>
          <a:bodyPr lIns="0" tIns="0" rIns="0" bIns="0" rtlCol="0" anchor="t">
            <a:spAutoFit/>
          </a:bodyPr>
          <a:lstStyle/>
          <a:p>
            <a:pPr marL="1037478" lvl="1" indent="-518739" algn="just">
              <a:lnSpc>
                <a:spcPts val="7015"/>
              </a:lnSpc>
              <a:buFont typeface="Arial"/>
              <a:buChar char="•"/>
            </a:pPr>
            <a:r>
              <a:rPr lang="en-US" sz="4805" dirty="0">
                <a:solidFill>
                  <a:srgbClr val="262C2B"/>
                </a:solidFill>
                <a:latin typeface="Blinker"/>
              </a:rPr>
              <a:t>Consideration:  In-person and virtual engagements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INTERNSHIPS </a:t>
            </a:r>
          </a:p>
        </p:txBody>
      </p:sp>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5" name="Freeform 5"/>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28700" y="2784104"/>
            <a:ext cx="16230600" cy="1736802"/>
          </a:xfrm>
          <a:prstGeom prst="rect">
            <a:avLst/>
          </a:prstGeom>
        </p:spPr>
        <p:txBody>
          <a:bodyPr lIns="0" tIns="0" rIns="0" bIns="0" rtlCol="0" anchor="t">
            <a:spAutoFit/>
          </a:bodyPr>
          <a:lstStyle/>
          <a:p>
            <a:pPr marL="1037478" lvl="1" indent="-518739" algn="just">
              <a:lnSpc>
                <a:spcPts val="7015"/>
              </a:lnSpc>
              <a:buFont typeface="Arial"/>
              <a:buChar char="•"/>
            </a:pPr>
            <a:r>
              <a:rPr lang="en-US" sz="4805">
                <a:solidFill>
                  <a:srgbClr val="262C2B"/>
                </a:solidFill>
                <a:latin typeface="Blinker"/>
              </a:rPr>
              <a:t>Target academic programs that require internships </a:t>
            </a:r>
          </a:p>
          <a:p>
            <a:pPr marL="2074956" lvl="2" indent="-691652" algn="just">
              <a:lnSpc>
                <a:spcPts val="7015"/>
              </a:lnSpc>
              <a:buFont typeface="Arial"/>
              <a:buChar char="⚬"/>
            </a:pPr>
            <a:r>
              <a:rPr lang="en-US" sz="4805">
                <a:solidFill>
                  <a:srgbClr val="262C2B"/>
                </a:solidFill>
                <a:latin typeface="Blinker"/>
              </a:rPr>
              <a:t>e.g.  Social Work at Middle Georgia State University  </a:t>
            </a:r>
          </a:p>
        </p:txBody>
      </p:sp>
      <p:sp>
        <p:nvSpPr>
          <p:cNvPr id="7" name="TextBox 7"/>
          <p:cNvSpPr txBox="1"/>
          <p:nvPr/>
        </p:nvSpPr>
        <p:spPr>
          <a:xfrm>
            <a:off x="1043065" y="5601253"/>
            <a:ext cx="16230600" cy="1736802"/>
          </a:xfrm>
          <a:prstGeom prst="rect">
            <a:avLst/>
          </a:prstGeom>
        </p:spPr>
        <p:txBody>
          <a:bodyPr lIns="0" tIns="0" rIns="0" bIns="0" rtlCol="0" anchor="t">
            <a:spAutoFit/>
          </a:bodyPr>
          <a:lstStyle/>
          <a:p>
            <a:pPr marL="1037478" lvl="1" indent="-518739" algn="just">
              <a:lnSpc>
                <a:spcPts val="7015"/>
              </a:lnSpc>
              <a:buFont typeface="Arial"/>
              <a:buChar char="•"/>
            </a:pPr>
            <a:r>
              <a:rPr lang="en-US" sz="4805" dirty="0">
                <a:solidFill>
                  <a:srgbClr val="262C2B"/>
                </a:solidFill>
                <a:latin typeface="Blinker"/>
              </a:rPr>
              <a:t>Build a formal internship agreement with academic units </a:t>
            </a:r>
          </a:p>
          <a:p>
            <a:pPr marL="2074956" lvl="2" indent="-691652" algn="just">
              <a:lnSpc>
                <a:spcPts val="7015"/>
              </a:lnSpc>
              <a:buFont typeface="Arial"/>
              <a:buChar char="⚬"/>
            </a:pPr>
            <a:r>
              <a:rPr lang="en-US" sz="4805" dirty="0">
                <a:solidFill>
                  <a:srgbClr val="262C2B"/>
                </a:solidFill>
                <a:latin typeface="Blinker"/>
              </a:rPr>
              <a:t>e.g. Nursing </a:t>
            </a:r>
          </a:p>
        </p:txBody>
      </p:sp>
      <p:sp>
        <p:nvSpPr>
          <p:cNvPr id="8" name="Freeform 8"/>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6"/>
            <a:stretch>
              <a:fillRect/>
            </a:stretch>
          </a:blipFill>
        </p:spPr>
      </p:sp>
      <p:sp>
        <p:nvSpPr>
          <p:cNvPr id="9" name="TextBox 7">
            <a:extLst>
              <a:ext uri="{FF2B5EF4-FFF2-40B4-BE49-F238E27FC236}">
                <a16:creationId xmlns:a16="http://schemas.microsoft.com/office/drawing/2014/main" id="{44EC8CCF-782D-246F-B1B8-F7071CE30306}"/>
              </a:ext>
            </a:extLst>
          </p:cNvPr>
          <p:cNvSpPr txBox="1"/>
          <p:nvPr/>
        </p:nvSpPr>
        <p:spPr>
          <a:xfrm>
            <a:off x="836154" y="7782403"/>
            <a:ext cx="16230600" cy="1718804"/>
          </a:xfrm>
          <a:prstGeom prst="rect">
            <a:avLst/>
          </a:prstGeom>
        </p:spPr>
        <p:txBody>
          <a:bodyPr lIns="0" tIns="0" rIns="0" bIns="0" rtlCol="0" anchor="t">
            <a:spAutoFit/>
          </a:bodyPr>
          <a:lstStyle/>
          <a:p>
            <a:pPr marL="1037478" lvl="1" indent="-518739" algn="just">
              <a:lnSpc>
                <a:spcPts val="7015"/>
              </a:lnSpc>
              <a:buFont typeface="Arial"/>
              <a:buChar char="•"/>
            </a:pPr>
            <a:r>
              <a:rPr lang="en-US" sz="4805" dirty="0">
                <a:solidFill>
                  <a:srgbClr val="262C2B"/>
                </a:solidFill>
                <a:latin typeface="Blinker"/>
              </a:rPr>
              <a:t>Collaborate with faculty to design internship program </a:t>
            </a:r>
            <a:br>
              <a:rPr lang="en-US" sz="4805" dirty="0">
                <a:solidFill>
                  <a:srgbClr val="262C2B"/>
                </a:solidFill>
                <a:latin typeface="Blinker"/>
              </a:rPr>
            </a:br>
            <a:r>
              <a:rPr lang="en-US" sz="4805" dirty="0">
                <a:solidFill>
                  <a:srgbClr val="262C2B"/>
                </a:solidFill>
                <a:latin typeface="Blinker"/>
              </a:rPr>
              <a:t>in alignment with academic credit hour requirements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INTERNSHIPS </a:t>
            </a:r>
          </a:p>
        </p:txBody>
      </p:sp>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5" name="Freeform 5"/>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28700" y="2936466"/>
            <a:ext cx="16230600" cy="5280102"/>
          </a:xfrm>
          <a:prstGeom prst="rect">
            <a:avLst/>
          </a:prstGeom>
        </p:spPr>
        <p:txBody>
          <a:bodyPr lIns="0" tIns="0" rIns="0" bIns="0" rtlCol="0" anchor="t">
            <a:spAutoFit/>
          </a:bodyPr>
          <a:lstStyle/>
          <a:p>
            <a:pPr algn="just">
              <a:lnSpc>
                <a:spcPts val="7015"/>
              </a:lnSpc>
            </a:pPr>
            <a:r>
              <a:rPr lang="en-US" sz="4805" dirty="0">
                <a:solidFill>
                  <a:srgbClr val="262C2B"/>
                </a:solidFill>
                <a:latin typeface="Blinker"/>
              </a:rPr>
              <a:t>Communication about Internship:</a:t>
            </a:r>
          </a:p>
          <a:p>
            <a:pPr marL="1037478" lvl="1" indent="-518739" algn="just">
              <a:lnSpc>
                <a:spcPts val="7015"/>
              </a:lnSpc>
              <a:buFont typeface="Arial"/>
              <a:buChar char="•"/>
            </a:pPr>
            <a:r>
              <a:rPr lang="en-US" sz="4805" dirty="0">
                <a:solidFill>
                  <a:srgbClr val="262C2B"/>
                </a:solidFill>
                <a:latin typeface="Blinker"/>
              </a:rPr>
              <a:t>Clarity and transparency: </a:t>
            </a:r>
          </a:p>
          <a:p>
            <a:pPr marL="2074956" lvl="2" indent="-691652" algn="just">
              <a:lnSpc>
                <a:spcPts val="7015"/>
              </a:lnSpc>
              <a:buFont typeface="Arial"/>
              <a:buChar char="⚬"/>
            </a:pPr>
            <a:r>
              <a:rPr lang="en-US" sz="4805" dirty="0">
                <a:solidFill>
                  <a:srgbClr val="262C2B"/>
                </a:solidFill>
                <a:latin typeface="Blinker"/>
              </a:rPr>
              <a:t>Tasks students will be completing </a:t>
            </a:r>
          </a:p>
          <a:p>
            <a:pPr marL="2074956" lvl="2" indent="-691652" algn="just">
              <a:lnSpc>
                <a:spcPts val="7015"/>
              </a:lnSpc>
              <a:buFont typeface="Arial"/>
              <a:buChar char="⚬"/>
            </a:pPr>
            <a:r>
              <a:rPr lang="en-US" sz="4805" dirty="0">
                <a:solidFill>
                  <a:srgbClr val="262C2B"/>
                </a:solidFill>
                <a:latin typeface="Blinker"/>
              </a:rPr>
              <a:t>Supervisor/ Mentor </a:t>
            </a:r>
          </a:p>
          <a:p>
            <a:pPr marL="2074956" lvl="2" indent="-691652" algn="just">
              <a:lnSpc>
                <a:spcPts val="7015"/>
              </a:lnSpc>
              <a:buFont typeface="Arial"/>
              <a:buChar char="⚬"/>
            </a:pPr>
            <a:r>
              <a:rPr lang="en-US" sz="4805" dirty="0">
                <a:solidFill>
                  <a:srgbClr val="262C2B"/>
                </a:solidFill>
                <a:latin typeface="Blinker"/>
              </a:rPr>
              <a:t>Paid/ Unpaid (follow </a:t>
            </a:r>
            <a:r>
              <a:rPr lang="en-US" sz="4805" u="sng" dirty="0">
                <a:solidFill>
                  <a:srgbClr val="262C2B"/>
                </a:solidFill>
                <a:latin typeface="Blinker"/>
                <a:hlinkClick r:id="rId6" tooltip="https://www.dol.gov/agencies/whd/fact-sheets/71-flsa-internships"/>
              </a:rPr>
              <a:t>Fact Sheet #71</a:t>
            </a:r>
            <a:r>
              <a:rPr lang="en-US" sz="4805" dirty="0">
                <a:solidFill>
                  <a:srgbClr val="262C2B"/>
                </a:solidFill>
                <a:latin typeface="Blinker"/>
              </a:rPr>
              <a:t> of Fair Labor Act) </a:t>
            </a:r>
          </a:p>
          <a:p>
            <a:pPr marL="2074956" lvl="2" indent="-691652" algn="just">
              <a:lnSpc>
                <a:spcPts val="7015"/>
              </a:lnSpc>
              <a:buFont typeface="Arial"/>
              <a:buChar char="⚬"/>
            </a:pPr>
            <a:r>
              <a:rPr lang="en-US" sz="4805" dirty="0">
                <a:solidFill>
                  <a:srgbClr val="262C2B"/>
                </a:solidFill>
                <a:latin typeface="Blinker"/>
              </a:rPr>
              <a:t># of hours expected in person/ virtual </a:t>
            </a:r>
          </a:p>
        </p:txBody>
      </p:sp>
      <p:sp>
        <p:nvSpPr>
          <p:cNvPr id="7" name="Freeform 7"/>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7"/>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AF9"/>
        </a:solidFill>
        <a:effectLst/>
      </p:bgPr>
    </p:bg>
    <p:spTree>
      <p:nvGrpSpPr>
        <p:cNvPr id="1" name=""/>
        <p:cNvGrpSpPr/>
        <p:nvPr/>
      </p:nvGrpSpPr>
      <p:grpSpPr>
        <a:xfrm>
          <a:off x="0" y="0"/>
          <a:ext cx="0" cy="0"/>
          <a:chOff x="0" y="0"/>
          <a:chExt cx="0" cy="0"/>
        </a:xfrm>
      </p:grpSpPr>
      <p:sp>
        <p:nvSpPr>
          <p:cNvPr id="2" name="TextBox 2"/>
          <p:cNvSpPr txBox="1"/>
          <p:nvPr/>
        </p:nvSpPr>
        <p:spPr>
          <a:xfrm>
            <a:off x="1043065" y="1742730"/>
            <a:ext cx="13819259" cy="745756"/>
          </a:xfrm>
          <a:prstGeom prst="rect">
            <a:avLst/>
          </a:prstGeom>
        </p:spPr>
        <p:txBody>
          <a:bodyPr lIns="0" tIns="0" rIns="0" bIns="0" rtlCol="0" anchor="t">
            <a:spAutoFit/>
          </a:bodyPr>
          <a:lstStyle/>
          <a:p>
            <a:pPr>
              <a:lnSpc>
                <a:spcPts val="6145"/>
              </a:lnSpc>
            </a:pPr>
            <a:r>
              <a:rPr lang="en-US" sz="4389">
                <a:solidFill>
                  <a:srgbClr val="000000"/>
                </a:solidFill>
                <a:latin typeface="League Spartan"/>
              </a:rPr>
              <a:t>INTERNSHIPS </a:t>
            </a:r>
          </a:p>
        </p:txBody>
      </p:sp>
      <p:sp>
        <p:nvSpPr>
          <p:cNvPr id="3" name="Freeform 3"/>
          <p:cNvSpPr/>
          <p:nvPr/>
        </p:nvSpPr>
        <p:spPr>
          <a:xfrm rot="733574" flipV="1">
            <a:off x="9987185" y="-5717564"/>
            <a:ext cx="12264856" cy="9276691"/>
          </a:xfrm>
          <a:custGeom>
            <a:avLst/>
            <a:gdLst/>
            <a:ahLst/>
            <a:cxnLst/>
            <a:rect l="l" t="t" r="r" b="b"/>
            <a:pathLst>
              <a:path w="12264856" h="9276691">
                <a:moveTo>
                  <a:pt x="0" y="9276691"/>
                </a:moveTo>
                <a:lnTo>
                  <a:pt x="12264856" y="9276691"/>
                </a:lnTo>
                <a:lnTo>
                  <a:pt x="12264856" y="0"/>
                </a:lnTo>
                <a:lnTo>
                  <a:pt x="0" y="0"/>
                </a:lnTo>
                <a:lnTo>
                  <a:pt x="0" y="927669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43135" y="2836491"/>
            <a:ext cx="16216235" cy="23812"/>
          </a:xfrm>
          <a:prstGeom prst="line">
            <a:avLst/>
          </a:prstGeom>
          <a:ln w="95250" cap="rnd">
            <a:solidFill>
              <a:srgbClr val="97A6A8"/>
            </a:solidFill>
            <a:prstDash val="solid"/>
            <a:headEnd type="none" w="sm" len="sm"/>
            <a:tailEnd type="none" w="sm" len="sm"/>
          </a:ln>
        </p:spPr>
      </p:sp>
      <p:sp>
        <p:nvSpPr>
          <p:cNvPr id="5" name="Freeform 5"/>
          <p:cNvSpPr/>
          <p:nvPr/>
        </p:nvSpPr>
        <p:spPr>
          <a:xfrm rot="-4233034" flipH="1">
            <a:off x="13290532" y="3843470"/>
            <a:ext cx="16594334" cy="13486668"/>
          </a:xfrm>
          <a:custGeom>
            <a:avLst/>
            <a:gdLst/>
            <a:ahLst/>
            <a:cxnLst/>
            <a:rect l="l" t="t" r="r" b="b"/>
            <a:pathLst>
              <a:path w="16594334" h="13486668">
                <a:moveTo>
                  <a:pt x="16594334" y="0"/>
                </a:moveTo>
                <a:lnTo>
                  <a:pt x="0" y="0"/>
                </a:lnTo>
                <a:lnTo>
                  <a:pt x="0" y="13486668"/>
                </a:lnTo>
                <a:lnTo>
                  <a:pt x="16594334" y="13486668"/>
                </a:lnTo>
                <a:lnTo>
                  <a:pt x="16594334"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6" name="Table 6"/>
          <p:cNvGraphicFramePr>
            <a:graphicFrameLocks noGrp="1"/>
          </p:cNvGraphicFramePr>
          <p:nvPr/>
        </p:nvGraphicFramePr>
        <p:xfrm>
          <a:off x="2914620" y="4358943"/>
          <a:ext cx="12879147" cy="3390900"/>
        </p:xfrm>
        <a:graphic>
          <a:graphicData uri="http://schemas.openxmlformats.org/drawingml/2006/table">
            <a:tbl>
              <a:tblPr/>
              <a:tblGrid>
                <a:gridCol w="4590673">
                  <a:extLst>
                    <a:ext uri="{9D8B030D-6E8A-4147-A177-3AD203B41FA5}">
                      <a16:colId xmlns:a16="http://schemas.microsoft.com/office/drawing/2014/main" val="20000"/>
                    </a:ext>
                  </a:extLst>
                </a:gridCol>
                <a:gridCol w="4590673">
                  <a:extLst>
                    <a:ext uri="{9D8B030D-6E8A-4147-A177-3AD203B41FA5}">
                      <a16:colId xmlns:a16="http://schemas.microsoft.com/office/drawing/2014/main" val="20001"/>
                    </a:ext>
                  </a:extLst>
                </a:gridCol>
                <a:gridCol w="3697801">
                  <a:extLst>
                    <a:ext uri="{9D8B030D-6E8A-4147-A177-3AD203B41FA5}">
                      <a16:colId xmlns:a16="http://schemas.microsoft.com/office/drawing/2014/main" val="20002"/>
                    </a:ext>
                  </a:extLst>
                </a:gridCol>
              </a:tblGrid>
              <a:tr h="1261954">
                <a:tc>
                  <a:txBody>
                    <a:bodyPr/>
                    <a:lstStyle/>
                    <a:p>
                      <a:pPr algn="ctr">
                        <a:lnSpc>
                          <a:spcPts val="6580"/>
                        </a:lnSpc>
                        <a:defRPr/>
                      </a:pPr>
                      <a:r>
                        <a:rPr lang="en-US" sz="4700">
                          <a:solidFill>
                            <a:srgbClr val="000000"/>
                          </a:solidFill>
                          <a:latin typeface="Blinker"/>
                        </a:rPr>
                        <a:t>Fall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6580"/>
                        </a:lnSpc>
                        <a:defRPr/>
                      </a:pPr>
                      <a:r>
                        <a:rPr lang="en-US" sz="4700">
                          <a:solidFill>
                            <a:srgbClr val="000000"/>
                          </a:solidFill>
                          <a:latin typeface="Blinker"/>
                        </a:rPr>
                        <a:t>Spring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6580"/>
                        </a:lnSpc>
                        <a:defRPr/>
                      </a:pPr>
                      <a:r>
                        <a:rPr lang="en-US" sz="4700">
                          <a:solidFill>
                            <a:srgbClr val="000000"/>
                          </a:solidFill>
                          <a:latin typeface="Blinker"/>
                        </a:rPr>
                        <a:t>Summer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8189">
                <a:tc>
                  <a:txBody>
                    <a:bodyPr/>
                    <a:lstStyle/>
                    <a:p>
                      <a:pPr algn="ctr">
                        <a:lnSpc>
                          <a:spcPts val="5320"/>
                        </a:lnSpc>
                        <a:defRPr/>
                      </a:pPr>
                      <a:r>
                        <a:rPr lang="en-US" sz="3800">
                          <a:solidFill>
                            <a:srgbClr val="000000"/>
                          </a:solidFill>
                          <a:latin typeface="Blinker"/>
                        </a:rPr>
                        <a:t>August - December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20"/>
                        </a:lnSpc>
                        <a:defRPr/>
                      </a:pPr>
                      <a:r>
                        <a:rPr lang="en-US" sz="3800">
                          <a:solidFill>
                            <a:srgbClr val="000000"/>
                          </a:solidFill>
                          <a:latin typeface="Blinker"/>
                        </a:rPr>
                        <a:t>January - May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20"/>
                        </a:lnSpc>
                        <a:defRPr/>
                      </a:pPr>
                      <a:r>
                        <a:rPr lang="en-US" sz="3800">
                          <a:solidFill>
                            <a:srgbClr val="000000"/>
                          </a:solidFill>
                          <a:latin typeface="Blinker"/>
                        </a:rPr>
                        <a:t>May - August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0757">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7"/>
          <p:cNvSpPr txBox="1"/>
          <p:nvPr/>
        </p:nvSpPr>
        <p:spPr>
          <a:xfrm>
            <a:off x="1028700" y="2936466"/>
            <a:ext cx="16230600" cy="850977"/>
          </a:xfrm>
          <a:prstGeom prst="rect">
            <a:avLst/>
          </a:prstGeom>
        </p:spPr>
        <p:txBody>
          <a:bodyPr lIns="0" tIns="0" rIns="0" bIns="0" rtlCol="0" anchor="t">
            <a:spAutoFit/>
          </a:bodyPr>
          <a:lstStyle/>
          <a:p>
            <a:pPr algn="just">
              <a:lnSpc>
                <a:spcPts val="7015"/>
              </a:lnSpc>
            </a:pPr>
            <a:r>
              <a:rPr lang="en-US" sz="4805">
                <a:solidFill>
                  <a:srgbClr val="262C2B"/>
                </a:solidFill>
                <a:latin typeface="Blinker"/>
              </a:rPr>
              <a:t>Timing:</a:t>
            </a:r>
          </a:p>
        </p:txBody>
      </p:sp>
      <p:sp>
        <p:nvSpPr>
          <p:cNvPr id="8" name="Freeform 8"/>
          <p:cNvSpPr/>
          <p:nvPr/>
        </p:nvSpPr>
        <p:spPr>
          <a:xfrm>
            <a:off x="15863957" y="8396315"/>
            <a:ext cx="2405595" cy="1890685"/>
          </a:xfrm>
          <a:custGeom>
            <a:avLst/>
            <a:gdLst/>
            <a:ahLst/>
            <a:cxnLst/>
            <a:rect l="l" t="t" r="r" b="b"/>
            <a:pathLst>
              <a:path w="2405595" h="1890685">
                <a:moveTo>
                  <a:pt x="0" y="0"/>
                </a:moveTo>
                <a:lnTo>
                  <a:pt x="2405595" y="0"/>
                </a:lnTo>
                <a:lnTo>
                  <a:pt x="2405595" y="1890685"/>
                </a:lnTo>
                <a:lnTo>
                  <a:pt x="0" y="1890685"/>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957</Words>
  <Application>Microsoft Macintosh PowerPoint</Application>
  <PresentationFormat>Custom</PresentationFormat>
  <Paragraphs>116</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Canva Sans Bold</vt:lpstr>
      <vt:lpstr>League Spartan</vt:lpstr>
      <vt:lpstr>Arial</vt:lpstr>
      <vt:lpstr>Blinker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System of Georgia Career Services and Cooperative Education</dc:title>
  <cp:lastModifiedBy>Markus Weidler</cp:lastModifiedBy>
  <cp:revision>2</cp:revision>
  <dcterms:created xsi:type="dcterms:W3CDTF">2006-08-16T00:00:00Z</dcterms:created>
  <dcterms:modified xsi:type="dcterms:W3CDTF">2023-06-29T00:06:57Z</dcterms:modified>
  <dc:identifier>DAFnI-gVObo</dc:identifier>
</cp:coreProperties>
</file>